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74" r:id="rId11"/>
    <p:sldId id="266" r:id="rId12"/>
    <p:sldId id="268" r:id="rId13"/>
    <p:sldId id="275" r:id="rId14"/>
    <p:sldId id="269" r:id="rId15"/>
    <p:sldId id="270" r:id="rId16"/>
    <p:sldId id="271" r:id="rId17"/>
    <p:sldId id="272" r:id="rId18"/>
    <p:sldId id="273" r:id="rId19"/>
  </p:sldIdLst>
  <p:sldSz cx="12192000" cy="6858000"/>
  <p:notesSz cx="6858000" cy="9144000"/>
  <p:embeddedFontLst>
    <p:embeddedFont>
      <p:font typeface="Architects Daughter" panose="020B0604020202020204" charset="0"/>
      <p:regular r:id="rId21"/>
    </p:embeddedFont>
    <p:embeddedFont>
      <p:font typeface="Brush Script MT" panose="03060802040406070304" pitchFamily="66" charset="0"/>
      <p:italic r:id="rId22"/>
    </p:embeddedFont>
    <p:embeddedFont>
      <p:font typeface="Courgette" panose="020B0604020202020204" charset="0"/>
      <p:regular r:id="rId23"/>
    </p:embeddedFont>
    <p:embeddedFont>
      <p:font typeface="Open Sans" panose="020B0604020202020204" charset="0"/>
      <p:regular r:id="rId24"/>
      <p:bold r:id="rId25"/>
      <p:italic r:id="rId26"/>
      <p:boldItalic r:id="rId27"/>
    </p:embeddedFont>
    <p:embeddedFont>
      <p:font typeface="Calibri" panose="020F050202020403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3840">
          <p15:clr>
            <a:srgbClr val="000000"/>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2" roundtripDataSignature="AMtx7mhch/e7GhZrJ4oOasZHxSL+Ae4Gw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30A0"/>
    <a:srgbClr val="0563C1"/>
    <a:srgbClr val="FFFFFF"/>
    <a:srgbClr val="4D4D4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0" d="100"/>
          <a:sy n="80" d="100"/>
        </p:scale>
        <p:origin x="710" y="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6" name="Google Shape;76;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6" name="Google Shape;176;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535256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6" name="Google Shape;176;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1" name="Google Shape;191;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1" name="Google Shape;191;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9358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AR"/>
              <a:t>Podemos imaginarnos a RMARKDOWN como un procesador de texto, pero con más capacidades. La principal es que combinar la redacción del texto,  imágenes, tablas con Código de programación para la construcción de resultados estadísticos, gráficos, etc</a:t>
            </a:r>
            <a:endParaRPr/>
          </a:p>
        </p:txBody>
      </p:sp>
      <p:sp>
        <p:nvSpPr>
          <p:cNvPr id="197" name="Google Shape;197;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s-AR"/>
              <a:t>Podemos imaginarnos a RMARKDOWN como un procesador de texto, pero con más capacidades. La principal es que combinar la redacción del texto,  imágenes, tablas con Código de programación para la construcción de resultados estadísticos, gráficos, etc</a:t>
            </a:r>
            <a:endParaRPr/>
          </a:p>
        </p:txBody>
      </p:sp>
      <p:sp>
        <p:nvSpPr>
          <p:cNvPr id="203" name="Google Shape;203;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AR" sz="1100" dirty="0"/>
              <a:t>Rladies es una organización mundial, que promueve la diversidad de género en la comunidad de R. Tiene presencia en 61 países, con 216 capítulos y más de  100.000 miembros</a:t>
            </a:r>
            <a:endParaRPr sz="1100" dirty="0"/>
          </a:p>
          <a:p>
            <a:pPr marL="0" lvl="0" indent="0" algn="l" rtl="0">
              <a:lnSpc>
                <a:spcPct val="100000"/>
              </a:lnSpc>
              <a:spcBef>
                <a:spcPts val="0"/>
              </a:spcBef>
              <a:spcAft>
                <a:spcPts val="0"/>
              </a:spcAft>
              <a:buSzPts val="1100"/>
              <a:buNone/>
            </a:pPr>
            <a:endParaRPr dirty="0"/>
          </a:p>
        </p:txBody>
      </p:sp>
      <p:sp>
        <p:nvSpPr>
          <p:cNvPr id="209" name="Google Shape;209;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AR" sz="1100" dirty="0"/>
              <a:t>Rladies es una organización mundial, que promueve la diversidad de género en la comunidad de R. Tiene presencia en 61 países, con 216 capítulos y más de  100.000 miembros</a:t>
            </a:r>
            <a:endParaRPr sz="1100" dirty="0"/>
          </a:p>
          <a:p>
            <a:pPr marL="0" lvl="0" indent="0" algn="l" rtl="0">
              <a:lnSpc>
                <a:spcPct val="100000"/>
              </a:lnSpc>
              <a:spcBef>
                <a:spcPts val="0"/>
              </a:spcBef>
              <a:spcAft>
                <a:spcPts val="0"/>
              </a:spcAft>
              <a:buSzPts val="1100"/>
              <a:buNone/>
            </a:pPr>
            <a:endParaRPr dirty="0"/>
          </a:p>
        </p:txBody>
      </p:sp>
      <p:sp>
        <p:nvSpPr>
          <p:cNvPr id="217" name="Google Shape;217;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AR" sz="1100" dirty="0"/>
              <a:t>Rladies es una organización mundial, que promueve la diversidad de género en la comunidad de R. Tiene presencia en 61 países, con 216 capítulos y más de  100.000 miembros</a:t>
            </a:r>
            <a:endParaRPr sz="1100" dirty="0"/>
          </a:p>
          <a:p>
            <a:pPr marL="0" lvl="0" indent="0" algn="l" rtl="0">
              <a:lnSpc>
                <a:spcPct val="100000"/>
              </a:lnSpc>
              <a:spcBef>
                <a:spcPts val="0"/>
              </a:spcBef>
              <a:spcAft>
                <a:spcPts val="0"/>
              </a:spcAft>
              <a:buSzPts val="1100"/>
              <a:buNone/>
            </a:pPr>
            <a:endParaRPr dirty="0"/>
          </a:p>
        </p:txBody>
      </p:sp>
      <p:sp>
        <p:nvSpPr>
          <p:cNvPr id="225" name="Google Shape;225;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1" name="Google Shape;8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7" name="Google Shape;87;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AR" sz="1100" b="0" i="0" u="none" strike="noStrike" cap="none">
                <a:solidFill>
                  <a:srgbClr val="000000"/>
                </a:solidFill>
                <a:latin typeface="Arial"/>
                <a:ea typeface="Arial"/>
                <a:cs typeface="Arial"/>
                <a:sym typeface="Arial"/>
              </a:rPr>
              <a:t>R-Ladies es una organización internacional cuya misión es promover la diversidad de género en la comunidad R, a través de reuniones presenciales, virtuales y mentorías en un espacio amigable y seguro</a:t>
            </a:r>
            <a:r>
              <a:rPr lang="es-AR" sz="1100"/>
              <a:t>. Tiene presencia en 61 países, con 216 capítulos y más de  100.000 miembros</a:t>
            </a:r>
            <a:endParaRPr/>
          </a:p>
          <a:p>
            <a:pPr marL="0" marR="0" lvl="0" indent="0" algn="l" rtl="0">
              <a:lnSpc>
                <a:spcPct val="100000"/>
              </a:lnSpc>
              <a:spcBef>
                <a:spcPts val="0"/>
              </a:spcBef>
              <a:spcAft>
                <a:spcPts val="0"/>
              </a:spcAft>
              <a:buClr>
                <a:srgbClr val="000000"/>
              </a:buClr>
              <a:buSzPts val="1100"/>
              <a:buFont typeface="Arial"/>
              <a:buNone/>
            </a:pPr>
            <a:endParaRPr sz="1100"/>
          </a:p>
          <a:p>
            <a:pPr marL="0" lvl="0" indent="0" algn="l" rtl="0">
              <a:lnSpc>
                <a:spcPct val="100000"/>
              </a:lnSpc>
              <a:spcBef>
                <a:spcPts val="0"/>
              </a:spcBef>
              <a:spcAft>
                <a:spcPts val="0"/>
              </a:spcAft>
              <a:buSzPts val="1100"/>
              <a:buNone/>
            </a:pPr>
            <a:endParaRPr/>
          </a:p>
        </p:txBody>
      </p:sp>
      <p:sp>
        <p:nvSpPr>
          <p:cNvPr id="95" name="Google Shape;95;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AR"/>
              <a:t>R es un lenguaje de programación. Comenzó como un lenguaje usado por estadísticos, luego fue evolucionando y es muy usado en Ciencia de Datos, con una gran comunidad muy colaborativa y amigable. En R se instalan paquetes para poder realizar esos trabajos. Instalando Tidyverse incluye todos los paquetes representados con los hexágonos.</a:t>
            </a:r>
            <a:endParaRPr/>
          </a:p>
          <a:p>
            <a:pPr marL="0" lvl="0" indent="0" algn="l" rtl="0">
              <a:lnSpc>
                <a:spcPct val="100000"/>
              </a:lnSpc>
              <a:spcBef>
                <a:spcPts val="0"/>
              </a:spcBef>
              <a:spcAft>
                <a:spcPts val="0"/>
              </a:spcAft>
              <a:buSzPts val="1100"/>
              <a:buNone/>
            </a:pPr>
            <a:endParaRPr/>
          </a:p>
        </p:txBody>
      </p:sp>
      <p:sp>
        <p:nvSpPr>
          <p:cNvPr id="104" name="Google Shape;104;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AR"/>
              <a:t>Rstudio es un ambiente de desarrollo integrado  (o IDE, del inglés integrated development environment) para programar en R</a:t>
            </a:r>
            <a:endParaRPr/>
          </a:p>
          <a:p>
            <a:pPr marL="0" lvl="0" indent="0" algn="l" rtl="0">
              <a:lnSpc>
                <a:spcPct val="100000"/>
              </a:lnSpc>
              <a:spcBef>
                <a:spcPts val="0"/>
              </a:spcBef>
              <a:spcAft>
                <a:spcPts val="0"/>
              </a:spcAft>
              <a:buSzPts val="1100"/>
              <a:buNone/>
            </a:pPr>
            <a:endParaRPr/>
          </a:p>
        </p:txBody>
      </p:sp>
      <p:sp>
        <p:nvSpPr>
          <p:cNvPr id="111" name="Google Shape;111;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lnSpc>
                <a:spcPct val="100000"/>
              </a:lnSpc>
              <a:spcBef>
                <a:spcPts val="0"/>
              </a:spcBef>
              <a:spcAft>
                <a:spcPts val="0"/>
              </a:spcAft>
              <a:buSzPts val="1100"/>
              <a:buChar char="●"/>
            </a:pPr>
            <a:r>
              <a:rPr lang="es-AR"/>
              <a:t>Podemos imaginarnos a RMARKDOWN como un procesador de texto, pero con más capacidades. La principal es combinar la redacción del texto,  imágenes, tablas con Código de programación para la construcción de resultados estadísticos, gráficos, etc. Conseguimos así </a:t>
            </a:r>
            <a:r>
              <a:rPr lang="es-AR" sz="1100">
                <a:solidFill>
                  <a:schemeClr val="dk1"/>
                </a:solidFill>
              </a:rPr>
              <a:t>Documentos Reproducibles.</a:t>
            </a:r>
            <a:endParaRPr/>
          </a:p>
          <a:p>
            <a:pPr marL="457200" lvl="0" indent="-228600" algn="l" rtl="0">
              <a:lnSpc>
                <a:spcPct val="100000"/>
              </a:lnSpc>
              <a:spcBef>
                <a:spcPts val="0"/>
              </a:spcBef>
              <a:spcAft>
                <a:spcPts val="0"/>
              </a:spcAft>
              <a:buSzPts val="1100"/>
              <a:buNone/>
            </a:pPr>
            <a:endParaRPr/>
          </a:p>
        </p:txBody>
      </p:sp>
      <p:sp>
        <p:nvSpPr>
          <p:cNvPr id="121" name="Google Shape;121;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s-AR"/>
              <a:t>Pasos para poder usar RMARKDOWN: 1- </a:t>
            </a:r>
            <a:r>
              <a:rPr lang="es-AR" sz="1100"/>
              <a:t>Instalar R y Rstudio en tu computadora   2- Instalar paquete “rmarkdown”   3- Si querés agregar código podes necesitar algunos paquetes de R, por ejemplo “tidyverse” para análisis de datos o kableExtra para mejorar estética de tablas</a:t>
            </a:r>
            <a:endParaRPr sz="1100"/>
          </a:p>
          <a:p>
            <a:pPr marL="0" lvl="0" indent="0" algn="l" rtl="0">
              <a:lnSpc>
                <a:spcPct val="100000"/>
              </a:lnSpc>
              <a:spcBef>
                <a:spcPts val="0"/>
              </a:spcBef>
              <a:spcAft>
                <a:spcPts val="0"/>
              </a:spcAft>
              <a:buSzPts val="1100"/>
              <a:buNone/>
            </a:pPr>
            <a:endParaRPr/>
          </a:p>
        </p:txBody>
      </p:sp>
      <p:sp>
        <p:nvSpPr>
          <p:cNvPr id="134" name="Google Shape;134;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6" name="Google Shape;146;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Diapositiva de título" type="title">
  <p:cSld name="TITLE">
    <p:spTree>
      <p:nvGrpSpPr>
        <p:cNvPr id="1" name="Shape 11"/>
        <p:cNvGrpSpPr/>
        <p:nvPr/>
      </p:nvGrpSpPr>
      <p:grpSpPr>
        <a:xfrm>
          <a:off x="0" y="0"/>
          <a:ext cx="0" cy="0"/>
          <a:chOff x="0" y="0"/>
          <a:chExt cx="0" cy="0"/>
        </a:xfrm>
      </p:grpSpPr>
      <p:sp>
        <p:nvSpPr>
          <p:cNvPr id="12" name="Google Shape;12;p4"/>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4"/>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ítulo vertical y texto" type="vertTitleAndTx">
  <p:cSld name="VERTICAL_TITLE_AND_VERTICAL_TEXT">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1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ncabezado de sección" type="secHead">
  <p:cSld name="SECTION_HEADER">
    <p:spTree>
      <p:nvGrpSpPr>
        <p:cNvPr id="1" name="Shape 17"/>
        <p:cNvGrpSpPr/>
        <p:nvPr/>
      </p:nvGrpSpPr>
      <p:grpSpPr>
        <a:xfrm>
          <a:off x="0" y="0"/>
          <a:ext cx="0" cy="0"/>
          <a:chOff x="0" y="0"/>
          <a:chExt cx="0" cy="0"/>
        </a:xfrm>
      </p:grpSpPr>
      <p:sp>
        <p:nvSpPr>
          <p:cNvPr id="18" name="Google Shape;18;p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0" name="Google Shape;20;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Dos objetos" type="twoObj">
  <p:cSld name="TWO_OBJECTS">
    <p:spTree>
      <p:nvGrpSpPr>
        <p:cNvPr id="1" name="Shape 23"/>
        <p:cNvGrpSpPr/>
        <p:nvPr/>
      </p:nvGrpSpPr>
      <p:grpSpPr>
        <a:xfrm>
          <a:off x="0" y="0"/>
          <a:ext cx="0" cy="0"/>
          <a:chOff x="0" y="0"/>
          <a:chExt cx="0" cy="0"/>
        </a:xfrm>
      </p:grpSpPr>
      <p:sp>
        <p:nvSpPr>
          <p:cNvPr id="24" name="Google Shape;24;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6" name="Google Shape;26;p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 name="Google Shape;2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ación" type="twoTxTwoObj">
  <p:cSld name="TWO_OBJECTS_WITH_TEXT">
    <p:spTree>
      <p:nvGrpSpPr>
        <p:cNvPr id="1" name="Shape 30"/>
        <p:cNvGrpSpPr/>
        <p:nvPr/>
      </p:nvGrpSpPr>
      <p:grpSpPr>
        <a:xfrm>
          <a:off x="0" y="0"/>
          <a:ext cx="0" cy="0"/>
          <a:chOff x="0" y="0"/>
          <a:chExt cx="0" cy="0"/>
        </a:xfrm>
      </p:grpSpPr>
      <p:sp>
        <p:nvSpPr>
          <p:cNvPr id="31" name="Google Shape;31;p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3" name="Google Shape;33;p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 name="Google Shape;34;p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5" name="Google Shape;35;p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olo el título" type="titleOnly">
  <p:cSld name="TITLE_ONLY">
    <p:spTree>
      <p:nvGrpSpPr>
        <p:cNvPr id="1" name="Shape 39"/>
        <p:cNvGrpSpPr/>
        <p:nvPr/>
      </p:nvGrpSpPr>
      <p:grpSpPr>
        <a:xfrm>
          <a:off x="0" y="0"/>
          <a:ext cx="0" cy="0"/>
          <a:chOff x="0" y="0"/>
          <a:chExt cx="0" cy="0"/>
        </a:xfrm>
      </p:grpSpPr>
      <p:sp>
        <p:nvSpPr>
          <p:cNvPr id="40" name="Google Shape;40;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En blanco" type="blank">
  <p:cSld name="BLANK">
    <p:spTree>
      <p:nvGrpSpPr>
        <p:cNvPr id="1" name="Shape 44"/>
        <p:cNvGrpSpPr/>
        <p:nvPr/>
      </p:nvGrpSpPr>
      <p:grpSpPr>
        <a:xfrm>
          <a:off x="0" y="0"/>
          <a:ext cx="0" cy="0"/>
          <a:chOff x="0" y="0"/>
          <a:chExt cx="0" cy="0"/>
        </a:xfrm>
      </p:grpSpPr>
      <p:sp>
        <p:nvSpPr>
          <p:cNvPr id="45" name="Google Shape;4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ido con título" type="objTx">
  <p:cSld name="OBJECT_WITH_CAPTION_TEXT">
    <p:spTree>
      <p:nvGrpSpPr>
        <p:cNvPr id="1" name="Shape 48"/>
        <p:cNvGrpSpPr/>
        <p:nvPr/>
      </p:nvGrpSpPr>
      <p:grpSpPr>
        <a:xfrm>
          <a:off x="0" y="0"/>
          <a:ext cx="0" cy="0"/>
          <a:chOff x="0" y="0"/>
          <a:chExt cx="0" cy="0"/>
        </a:xfrm>
      </p:grpSpPr>
      <p:sp>
        <p:nvSpPr>
          <p:cNvPr id="49" name="Google Shape;49;p1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1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1" name="Google Shape;51;p1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2" name="Google Shape;52;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magen con título" type="picTx">
  <p:cSld name="PICTURE_WITH_CAPTION_TEXT">
    <p:spTree>
      <p:nvGrpSpPr>
        <p:cNvPr id="1" name="Shape 55"/>
        <p:cNvGrpSpPr/>
        <p:nvPr/>
      </p:nvGrpSpPr>
      <p:grpSpPr>
        <a:xfrm>
          <a:off x="0" y="0"/>
          <a:ext cx="0" cy="0"/>
          <a:chOff x="0" y="0"/>
          <a:chExt cx="0" cy="0"/>
        </a:xfrm>
      </p:grpSpPr>
      <p:sp>
        <p:nvSpPr>
          <p:cNvPr id="56" name="Google Shape;56;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12"/>
          <p:cNvSpPr>
            <a:spLocks noGrp="1"/>
          </p:cNvSpPr>
          <p:nvPr>
            <p:ph type="pic" idx="2"/>
          </p:nvPr>
        </p:nvSpPr>
        <p:spPr>
          <a:xfrm>
            <a:off x="5183188" y="987425"/>
            <a:ext cx="6172200" cy="4873625"/>
          </a:xfrm>
          <a:prstGeom prst="rect">
            <a:avLst/>
          </a:prstGeom>
          <a:noFill/>
          <a:ln>
            <a:noFill/>
          </a:ln>
        </p:spPr>
      </p:sp>
      <p:sp>
        <p:nvSpPr>
          <p:cNvPr id="58" name="Google Shape;58;p1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9" name="Google Shape;59;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ítulo y texto vertical" type="vertTx">
  <p:cSld name="VERTICAL_TEXT">
    <p:spTree>
      <p:nvGrpSpPr>
        <p:cNvPr id="1" name="Shape 62"/>
        <p:cNvGrpSpPr/>
        <p:nvPr/>
      </p:nvGrpSpPr>
      <p:grpSpPr>
        <a:xfrm>
          <a:off x="0" y="0"/>
          <a:ext cx="0" cy="0"/>
          <a:chOff x="0" y="0"/>
          <a:chExt cx="0" cy="0"/>
        </a:xfrm>
      </p:grpSpPr>
      <p:sp>
        <p:nvSpPr>
          <p:cNvPr id="63" name="Google Shape;63;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1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5" name="Google Shape;65;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s-A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2.png"/><Relationship Id="rId7" Type="http://schemas.openxmlformats.org/officeDocument/2006/relationships/hyperlink" Target="https://github.com/virginiagarciaalonso/useR_2022_sst/blob/main/poster_es.pdf"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hyperlink" Target="https://github.com/jimesauce/CV_pagedown" TargetMode="External"/><Relationship Id="rId5" Type="http://schemas.openxmlformats.org/officeDocument/2006/relationships/hyperlink" Target="https://rladiesba.netlify.app/" TargetMode="External"/><Relationship Id="rId10" Type="http://schemas.openxmlformats.org/officeDocument/2006/relationships/image" Target="../media/image15.png"/><Relationship Id="rId4" Type="http://schemas.openxmlformats.org/officeDocument/2006/relationships/hyperlink" Target="http://timelyportfolio.github.io/rCharts_nyt_home_price/" TargetMode="External"/><Relationship Id="rId9"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hyperlink" Target="https://gallery.shinyapps.io/cran-gauge/?_ga=2.95583572.959588725.1656287581-1432372922.1592935917"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hyperlink" Target="https://rpubs.com/jcheng/leaflet-layers-example" TargetMode="External"/><Relationship Id="rId5" Type="http://schemas.openxmlformats.org/officeDocument/2006/relationships/hyperlink" Target="https://github.com/svmiller/svm-r-markdown-templates/blob/master/article-example/svm-rmarkdown-article-example.pdf" TargetMode="External"/><Relationship Id="rId4" Type="http://schemas.openxmlformats.org/officeDocument/2006/relationships/hyperlink" Target="http://timelyportfolio.github.io/rCharts_nyt_home_price/" TargetMode="External"/></Relationships>
</file>

<file path=ppt/slides/_rels/slide14.xml.rels><?xml version="1.0" encoding="UTF-8" standalone="yes"?>
<Relationships xmlns="http://schemas.openxmlformats.org/package/2006/relationships"><Relationship Id="rId8" Type="http://schemas.openxmlformats.org/officeDocument/2006/relationships/hyperlink" Target="https://paocorrales.github.io/deExcelaR/index.html" TargetMode="External"/><Relationship Id="rId3" Type="http://schemas.openxmlformats.org/officeDocument/2006/relationships/image" Target="../media/image2.png"/><Relationship Id="rId7" Type="http://schemas.openxmlformats.org/officeDocument/2006/relationships/hyperlink" Target="https://www.learnr4free.com/es/index.html"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hyperlink" Target="https://rstudio.cloud/learn/primers" TargetMode="External"/><Relationship Id="rId5" Type="http://schemas.openxmlformats.org/officeDocument/2006/relationships/hyperlink" Target="https://bitsandbricks.github.io/ciencia_de_datos_gente_sociable/" TargetMode="External"/><Relationship Id="rId4" Type="http://schemas.openxmlformats.org/officeDocument/2006/relationships/hyperlink" Target="https://es.r4ds.hadley.nz/"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s://rmarkdown.rstudio.com/gallery.html" TargetMode="External"/><Relationship Id="rId3" Type="http://schemas.openxmlformats.org/officeDocument/2006/relationships/image" Target="../media/image2.png"/><Relationship Id="rId7" Type="http://schemas.openxmlformats.org/officeDocument/2006/relationships/hyperlink" Target="https://bookdown.org/yihui/rmarkdown/"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hyperlink" Target="https://www.rstudio.com/wp-content/uploads/2015/03/rmarkdown-reference.pdf?_ga=2.86284888.173238733.1655844622-1467016186.1650473721" TargetMode="External"/><Relationship Id="rId5" Type="http://schemas.openxmlformats.org/officeDocument/2006/relationships/hyperlink" Target="https://github.com/rstudio/cheatsheets/raw/main/rmarkdown-2.0.pdf" TargetMode="External"/><Relationship Id="rId4" Type="http://schemas.openxmlformats.org/officeDocument/2006/relationships/hyperlink" Target="https://github.com/rstudio/cheatsheets/blob/main/translations/spanish/rmarkdown_es.pdf"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hyperlink" Target="https://benubah.github.io/r-community-explorer/rladies.htm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hyperlink" Target="https://benubah.github.io/r-community-explorer/rladies.htm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hyperlink" Target="https://rladiesenargentina.github.io/Resumen_meetups_2020" TargetMode="External"/><Relationship Id="rId4" Type="http://schemas.openxmlformats.org/officeDocument/2006/relationships/hyperlink" Target="https://benubah.github.io/r-community-explorer/rladies.htm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s://www.maximaformacion.es/blog-dat/instala-r-y-rstudio-en-window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pic>
        <p:nvPicPr>
          <p:cNvPr id="78" name="Google Shape;78;p1"/>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23"/>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4" name="Google Shape;156;p22">
            <a:extLst>
              <a:ext uri="{FF2B5EF4-FFF2-40B4-BE49-F238E27FC236}">
                <a16:creationId xmlns:a16="http://schemas.microsoft.com/office/drawing/2014/main" id="{E40DDE05-7229-62EE-32EA-DA996F5469C6}"/>
              </a:ext>
            </a:extLst>
          </p:cNvPr>
          <p:cNvSpPr/>
          <p:nvPr/>
        </p:nvSpPr>
        <p:spPr>
          <a:xfrm>
            <a:off x="365760" y="1564365"/>
            <a:ext cx="11694160" cy="116955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5" name="Google Shape;157;p22">
            <a:extLst>
              <a:ext uri="{FF2B5EF4-FFF2-40B4-BE49-F238E27FC236}">
                <a16:creationId xmlns:a16="http://schemas.microsoft.com/office/drawing/2014/main" id="{3467C52A-32EC-3F14-1077-B1AD49899FF1}"/>
              </a:ext>
            </a:extLst>
          </p:cNvPr>
          <p:cNvSpPr/>
          <p:nvPr/>
        </p:nvSpPr>
        <p:spPr>
          <a:xfrm>
            <a:off x="127765" y="2296129"/>
            <a:ext cx="2833792" cy="1223471"/>
          </a:xfrm>
          <a:prstGeom prst="rect">
            <a:avLst/>
          </a:prstGeom>
          <a:solidFill>
            <a:schemeClr val="bg1">
              <a:lumMod val="95000"/>
            </a:schemeClr>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2400" b="0" i="0" u="none" strike="noStrike" cap="none" dirty="0">
                <a:solidFill>
                  <a:schemeClr val="tx1"/>
                </a:solidFill>
                <a:latin typeface="Arial"/>
                <a:ea typeface="Arial"/>
                <a:cs typeface="Arial"/>
                <a:sym typeface="Arial"/>
              </a:rPr>
              <a:t>Texto, imágenes, gráficos, tablas, links, </a:t>
            </a:r>
            <a:r>
              <a:rPr lang="es-AR" sz="2400" b="0" i="0" u="none" strike="noStrike" cap="none" dirty="0" err="1">
                <a:solidFill>
                  <a:schemeClr val="tx1"/>
                </a:solidFill>
                <a:latin typeface="Arial"/>
                <a:ea typeface="Arial"/>
                <a:cs typeface="Arial"/>
                <a:sym typeface="Arial"/>
              </a:rPr>
              <a:t>etc</a:t>
            </a:r>
            <a:endParaRPr sz="2400" b="0" i="0" u="none" strike="noStrike" cap="none" dirty="0">
              <a:solidFill>
                <a:schemeClr val="tx1"/>
              </a:solidFill>
              <a:latin typeface="Arial"/>
              <a:ea typeface="Arial"/>
              <a:cs typeface="Arial"/>
              <a:sym typeface="Arial"/>
            </a:endParaRPr>
          </a:p>
        </p:txBody>
      </p:sp>
      <p:sp>
        <p:nvSpPr>
          <p:cNvPr id="6" name="Google Shape;158;p22">
            <a:extLst>
              <a:ext uri="{FF2B5EF4-FFF2-40B4-BE49-F238E27FC236}">
                <a16:creationId xmlns:a16="http://schemas.microsoft.com/office/drawing/2014/main" id="{49DDDB83-3508-B650-1C63-E9B9B72C73EB}"/>
              </a:ext>
            </a:extLst>
          </p:cNvPr>
          <p:cNvSpPr/>
          <p:nvPr/>
        </p:nvSpPr>
        <p:spPr>
          <a:xfrm>
            <a:off x="422127" y="3981841"/>
            <a:ext cx="2245068" cy="934989"/>
          </a:xfrm>
          <a:prstGeom prst="rect">
            <a:avLst/>
          </a:prstGeom>
          <a:solidFill>
            <a:schemeClr val="bg1">
              <a:lumMod val="95000"/>
            </a:schemeClr>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2400" b="0" i="0" u="none" strike="noStrike" cap="none">
                <a:solidFill>
                  <a:schemeClr val="tx1"/>
                </a:solidFill>
                <a:latin typeface="Arial"/>
                <a:ea typeface="Arial"/>
                <a:cs typeface="Arial"/>
                <a:sym typeface="Arial"/>
              </a:rPr>
              <a:t>Código de Programación</a:t>
            </a:r>
            <a:endParaRPr sz="2400" b="0" i="0" u="none" strike="noStrike" cap="none">
              <a:solidFill>
                <a:schemeClr val="tx1"/>
              </a:solidFill>
              <a:latin typeface="Arial"/>
              <a:ea typeface="Arial"/>
              <a:cs typeface="Arial"/>
              <a:sym typeface="Arial"/>
            </a:endParaRPr>
          </a:p>
        </p:txBody>
      </p:sp>
      <p:sp>
        <p:nvSpPr>
          <p:cNvPr id="7" name="Google Shape;159;p22">
            <a:extLst>
              <a:ext uri="{FF2B5EF4-FFF2-40B4-BE49-F238E27FC236}">
                <a16:creationId xmlns:a16="http://schemas.microsoft.com/office/drawing/2014/main" id="{D6A7A9DB-E82B-E6F2-5F88-DC56214AFB71}"/>
              </a:ext>
            </a:extLst>
          </p:cNvPr>
          <p:cNvSpPr/>
          <p:nvPr/>
        </p:nvSpPr>
        <p:spPr>
          <a:xfrm>
            <a:off x="4746982" y="3197713"/>
            <a:ext cx="2617939" cy="801247"/>
          </a:xfrm>
          <a:prstGeom prst="rect">
            <a:avLst/>
          </a:prstGeom>
          <a:solidFill>
            <a:schemeClr val="accent1"/>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2400" b="1" i="0" u="none" strike="noStrike" cap="none" dirty="0">
                <a:solidFill>
                  <a:schemeClr val="lt1"/>
                </a:solidFill>
                <a:latin typeface="Arial"/>
                <a:ea typeface="Arial"/>
                <a:cs typeface="Arial"/>
                <a:sym typeface="Arial"/>
              </a:rPr>
              <a:t>Archivo  .</a:t>
            </a:r>
            <a:r>
              <a:rPr lang="es-AR" sz="2400" b="1" i="0" u="none" strike="noStrike" cap="none" dirty="0" err="1">
                <a:solidFill>
                  <a:schemeClr val="lt1"/>
                </a:solidFill>
                <a:latin typeface="Arial"/>
                <a:ea typeface="Arial"/>
                <a:cs typeface="Arial"/>
                <a:sym typeface="Arial"/>
              </a:rPr>
              <a:t>Rmd</a:t>
            </a:r>
            <a:endParaRPr sz="2400" b="1" i="0" u="none" strike="noStrike" cap="none" dirty="0">
              <a:solidFill>
                <a:schemeClr val="lt1"/>
              </a:solidFill>
              <a:latin typeface="Arial"/>
              <a:ea typeface="Arial"/>
              <a:cs typeface="Arial"/>
              <a:sym typeface="Arial"/>
            </a:endParaRPr>
          </a:p>
        </p:txBody>
      </p:sp>
      <p:sp>
        <p:nvSpPr>
          <p:cNvPr id="8" name="Google Shape;160;p22">
            <a:extLst>
              <a:ext uri="{FF2B5EF4-FFF2-40B4-BE49-F238E27FC236}">
                <a16:creationId xmlns:a16="http://schemas.microsoft.com/office/drawing/2014/main" id="{37CD320E-3B11-4314-FFAA-058D51F8C841}"/>
              </a:ext>
            </a:extLst>
          </p:cNvPr>
          <p:cNvSpPr/>
          <p:nvPr/>
        </p:nvSpPr>
        <p:spPr>
          <a:xfrm>
            <a:off x="4170786" y="4441904"/>
            <a:ext cx="3770334" cy="786442"/>
          </a:xfrm>
          <a:prstGeom prst="rect">
            <a:avLst/>
          </a:prstGeom>
          <a:solidFill>
            <a:schemeClr val="bg1">
              <a:lumMod val="95000"/>
            </a:schemeClr>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2400" b="0" i="0" u="none" strike="noStrike" cap="none">
                <a:solidFill>
                  <a:schemeClr val="tx1"/>
                </a:solidFill>
                <a:latin typeface="Arial"/>
                <a:ea typeface="Arial"/>
                <a:cs typeface="Arial"/>
                <a:sym typeface="Arial"/>
              </a:rPr>
              <a:t>Documento final con </a:t>
            </a:r>
            <a:endParaRPr sz="2400" b="0" i="0" u="none" strike="noStrike" cap="none">
              <a:solidFill>
                <a:schemeClr val="tx1"/>
              </a:solidFill>
              <a:latin typeface="Arial"/>
              <a:ea typeface="Arial"/>
              <a:cs typeface="Arial"/>
              <a:sym typeface="Arial"/>
            </a:endParaRPr>
          </a:p>
          <a:p>
            <a:pPr marL="0" marR="0" lvl="0" indent="0" algn="ctr" rtl="0">
              <a:lnSpc>
                <a:spcPct val="100000"/>
              </a:lnSpc>
              <a:spcBef>
                <a:spcPts val="0"/>
              </a:spcBef>
              <a:spcAft>
                <a:spcPts val="0"/>
              </a:spcAft>
              <a:buNone/>
            </a:pPr>
            <a:r>
              <a:rPr lang="es-AR" sz="2400" b="0" i="0" u="none" strike="noStrike" cap="none">
                <a:solidFill>
                  <a:schemeClr val="tx1"/>
                </a:solidFill>
                <a:latin typeface="Arial"/>
                <a:ea typeface="Arial"/>
                <a:cs typeface="Arial"/>
                <a:sym typeface="Arial"/>
              </a:rPr>
              <a:t>Formato Seleccionado</a:t>
            </a:r>
            <a:endParaRPr sz="2400" b="0" i="0" u="none" strike="noStrike" cap="none">
              <a:solidFill>
                <a:schemeClr val="tx1"/>
              </a:solidFill>
              <a:latin typeface="Arial"/>
              <a:ea typeface="Arial"/>
              <a:cs typeface="Arial"/>
              <a:sym typeface="Arial"/>
            </a:endParaRPr>
          </a:p>
        </p:txBody>
      </p:sp>
      <p:sp>
        <p:nvSpPr>
          <p:cNvPr id="9" name="Google Shape;161;p22">
            <a:extLst>
              <a:ext uri="{FF2B5EF4-FFF2-40B4-BE49-F238E27FC236}">
                <a16:creationId xmlns:a16="http://schemas.microsoft.com/office/drawing/2014/main" id="{C78012D9-C9CE-EF68-7556-CD7960796965}"/>
              </a:ext>
            </a:extLst>
          </p:cNvPr>
          <p:cNvSpPr/>
          <p:nvPr/>
        </p:nvSpPr>
        <p:spPr>
          <a:xfrm>
            <a:off x="5190768" y="2149140"/>
            <a:ext cx="1730369" cy="651150"/>
          </a:xfrm>
          <a:prstGeom prst="ellipse">
            <a:avLst/>
          </a:prstGeom>
          <a:solidFill>
            <a:schemeClr val="bg1">
              <a:lumMod val="95000"/>
            </a:schemeClr>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2400" b="0" i="0" u="none" strike="noStrike" cap="none">
                <a:solidFill>
                  <a:schemeClr val="tx1"/>
                </a:solidFill>
                <a:latin typeface="Arial"/>
                <a:ea typeface="Arial"/>
                <a:cs typeface="Arial"/>
                <a:sym typeface="Arial"/>
              </a:rPr>
              <a:t>Nuevo</a:t>
            </a:r>
            <a:endParaRPr sz="2400" b="0" i="0" u="none" strike="noStrike" cap="none">
              <a:solidFill>
                <a:schemeClr val="tx1"/>
              </a:solidFill>
              <a:latin typeface="Arial"/>
              <a:ea typeface="Arial"/>
              <a:cs typeface="Arial"/>
              <a:sym typeface="Arial"/>
            </a:endParaRPr>
          </a:p>
        </p:txBody>
      </p:sp>
      <p:sp>
        <p:nvSpPr>
          <p:cNvPr id="10" name="Google Shape;162;p22">
            <a:extLst>
              <a:ext uri="{FF2B5EF4-FFF2-40B4-BE49-F238E27FC236}">
                <a16:creationId xmlns:a16="http://schemas.microsoft.com/office/drawing/2014/main" id="{296B067E-07B4-C4A0-1043-7686F790706C}"/>
              </a:ext>
            </a:extLst>
          </p:cNvPr>
          <p:cNvSpPr/>
          <p:nvPr/>
        </p:nvSpPr>
        <p:spPr>
          <a:xfrm>
            <a:off x="9543602" y="2941152"/>
            <a:ext cx="2248360" cy="1314368"/>
          </a:xfrm>
          <a:prstGeom prst="rect">
            <a:avLst/>
          </a:prstGeom>
          <a:solidFill>
            <a:schemeClr val="bg1">
              <a:lumMod val="95000"/>
            </a:schemeClr>
          </a:solidFill>
          <a:ln w="25400" cap="flat" cmpd="sng">
            <a:solidFill>
              <a:srgbClr val="31538F"/>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2400" b="0" i="0" u="none" strike="noStrike" cap="none">
              <a:solidFill>
                <a:schemeClr val="tx1"/>
              </a:solidFill>
              <a:latin typeface="Arial"/>
              <a:ea typeface="Arial"/>
              <a:cs typeface="Arial"/>
              <a:sym typeface="Arial"/>
            </a:endParaRPr>
          </a:p>
          <a:p>
            <a:pPr marL="0" marR="0" lvl="0" indent="0" algn="ctr" rtl="0">
              <a:lnSpc>
                <a:spcPct val="100000"/>
              </a:lnSpc>
              <a:spcBef>
                <a:spcPts val="0"/>
              </a:spcBef>
              <a:spcAft>
                <a:spcPts val="0"/>
              </a:spcAft>
              <a:buNone/>
            </a:pPr>
            <a:r>
              <a:rPr lang="es-AR" sz="2400" b="0" i="0" u="none" strike="noStrike" cap="none">
                <a:solidFill>
                  <a:schemeClr val="tx1"/>
                </a:solidFill>
                <a:latin typeface="Arial"/>
                <a:ea typeface="Arial"/>
                <a:cs typeface="Arial"/>
                <a:sym typeface="Arial"/>
              </a:rPr>
              <a:t>Opciones de Documento</a:t>
            </a:r>
            <a:endParaRPr>
              <a:solidFill>
                <a:schemeClr val="tx1"/>
              </a:solidFill>
            </a:endParaRPr>
          </a:p>
          <a:p>
            <a:pPr marL="0" marR="0" lvl="0" indent="0" algn="ctr" rtl="0">
              <a:lnSpc>
                <a:spcPct val="100000"/>
              </a:lnSpc>
              <a:spcBef>
                <a:spcPts val="0"/>
              </a:spcBef>
              <a:spcAft>
                <a:spcPts val="0"/>
              </a:spcAft>
              <a:buNone/>
            </a:pPr>
            <a:r>
              <a:rPr lang="es-AR" sz="2400" b="0" i="0" u="none" strike="noStrike" cap="none">
                <a:solidFill>
                  <a:schemeClr val="tx1"/>
                </a:solidFill>
                <a:latin typeface="Arial"/>
                <a:ea typeface="Arial"/>
                <a:cs typeface="Arial"/>
                <a:sym typeface="Arial"/>
              </a:rPr>
              <a:t>(YAML) </a:t>
            </a:r>
            <a:endParaRPr>
              <a:solidFill>
                <a:schemeClr val="tx1"/>
              </a:solidFill>
            </a:endParaRPr>
          </a:p>
          <a:p>
            <a:pPr marL="0" marR="0" lvl="0" indent="0" algn="ctr" rtl="0">
              <a:lnSpc>
                <a:spcPct val="100000"/>
              </a:lnSpc>
              <a:spcBef>
                <a:spcPts val="0"/>
              </a:spcBef>
              <a:spcAft>
                <a:spcPts val="0"/>
              </a:spcAft>
              <a:buNone/>
            </a:pPr>
            <a:endParaRPr sz="2400" b="0" i="0" u="none" strike="noStrike" cap="none">
              <a:solidFill>
                <a:schemeClr val="tx1"/>
              </a:solidFill>
              <a:latin typeface="Arial"/>
              <a:ea typeface="Arial"/>
              <a:cs typeface="Arial"/>
              <a:sym typeface="Arial"/>
            </a:endParaRPr>
          </a:p>
        </p:txBody>
      </p:sp>
      <p:cxnSp>
        <p:nvCxnSpPr>
          <p:cNvPr id="11" name="Google Shape;163;p22">
            <a:extLst>
              <a:ext uri="{FF2B5EF4-FFF2-40B4-BE49-F238E27FC236}">
                <a16:creationId xmlns:a16="http://schemas.microsoft.com/office/drawing/2014/main" id="{848ED397-2854-464E-67F6-1E727EF2A0EF}"/>
              </a:ext>
            </a:extLst>
          </p:cNvPr>
          <p:cNvCxnSpPr>
            <a:stCxn id="9" idx="4"/>
            <a:endCxn id="7" idx="0"/>
          </p:cNvCxnSpPr>
          <p:nvPr/>
        </p:nvCxnSpPr>
        <p:spPr>
          <a:xfrm>
            <a:off x="6055953" y="2800290"/>
            <a:ext cx="0" cy="397500"/>
          </a:xfrm>
          <a:prstGeom prst="straightConnector1">
            <a:avLst/>
          </a:prstGeom>
          <a:noFill/>
          <a:ln w="9525" cap="flat" cmpd="sng">
            <a:solidFill>
              <a:srgbClr val="3E6EC2"/>
            </a:solidFill>
            <a:prstDash val="solid"/>
            <a:round/>
            <a:headEnd type="none" w="sm" len="sm"/>
            <a:tailEnd type="triangle" w="med" len="med"/>
          </a:ln>
        </p:spPr>
      </p:cxnSp>
      <p:sp>
        <p:nvSpPr>
          <p:cNvPr id="12" name="Google Shape;164;p22">
            <a:extLst>
              <a:ext uri="{FF2B5EF4-FFF2-40B4-BE49-F238E27FC236}">
                <a16:creationId xmlns:a16="http://schemas.microsoft.com/office/drawing/2014/main" id="{ECB63628-610C-08F4-D450-5E4DC4E23CA8}"/>
              </a:ext>
            </a:extLst>
          </p:cNvPr>
          <p:cNvSpPr txBox="1"/>
          <p:nvPr/>
        </p:nvSpPr>
        <p:spPr>
          <a:xfrm>
            <a:off x="6055953" y="2733916"/>
            <a:ext cx="1260952"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2400" b="0" i="0" u="none" strike="noStrike" cap="none">
                <a:solidFill>
                  <a:srgbClr val="000000"/>
                </a:solidFill>
                <a:latin typeface="Arial"/>
                <a:ea typeface="Arial"/>
                <a:cs typeface="Arial"/>
                <a:sym typeface="Arial"/>
              </a:rPr>
              <a:t>crear</a:t>
            </a:r>
            <a:endParaRPr sz="2400" b="0" i="0" u="none" strike="noStrike" cap="none">
              <a:solidFill>
                <a:srgbClr val="000000"/>
              </a:solidFill>
              <a:latin typeface="Arial"/>
              <a:ea typeface="Arial"/>
              <a:cs typeface="Arial"/>
              <a:sym typeface="Arial"/>
            </a:endParaRPr>
          </a:p>
        </p:txBody>
      </p:sp>
      <p:cxnSp>
        <p:nvCxnSpPr>
          <p:cNvPr id="13" name="Google Shape;165;p22">
            <a:extLst>
              <a:ext uri="{FF2B5EF4-FFF2-40B4-BE49-F238E27FC236}">
                <a16:creationId xmlns:a16="http://schemas.microsoft.com/office/drawing/2014/main" id="{DE898657-9FDE-D96E-5891-5DC5DD085E7E}"/>
              </a:ext>
            </a:extLst>
          </p:cNvPr>
          <p:cNvCxnSpPr>
            <a:stCxn id="5" idx="3"/>
            <a:endCxn id="7" idx="1"/>
          </p:cNvCxnSpPr>
          <p:nvPr/>
        </p:nvCxnSpPr>
        <p:spPr>
          <a:xfrm>
            <a:off x="2961557" y="2907865"/>
            <a:ext cx="1785300" cy="690600"/>
          </a:xfrm>
          <a:prstGeom prst="straightConnector1">
            <a:avLst/>
          </a:prstGeom>
          <a:noFill/>
          <a:ln w="9525" cap="flat" cmpd="sng">
            <a:solidFill>
              <a:srgbClr val="3E6EC2"/>
            </a:solidFill>
            <a:prstDash val="solid"/>
            <a:round/>
            <a:headEnd type="none" w="sm" len="sm"/>
            <a:tailEnd type="triangle" w="med" len="med"/>
          </a:ln>
        </p:spPr>
      </p:cxnSp>
      <p:cxnSp>
        <p:nvCxnSpPr>
          <p:cNvPr id="14" name="Google Shape;166;p22">
            <a:extLst>
              <a:ext uri="{FF2B5EF4-FFF2-40B4-BE49-F238E27FC236}">
                <a16:creationId xmlns:a16="http://schemas.microsoft.com/office/drawing/2014/main" id="{3BB31CC0-1524-5AB4-5E36-E6B276B6F828}"/>
              </a:ext>
            </a:extLst>
          </p:cNvPr>
          <p:cNvCxnSpPr>
            <a:stCxn id="6" idx="3"/>
            <a:endCxn id="7" idx="1"/>
          </p:cNvCxnSpPr>
          <p:nvPr/>
        </p:nvCxnSpPr>
        <p:spPr>
          <a:xfrm rot="10800000" flipH="1">
            <a:off x="2667195" y="3598236"/>
            <a:ext cx="2079900" cy="851100"/>
          </a:xfrm>
          <a:prstGeom prst="straightConnector1">
            <a:avLst/>
          </a:prstGeom>
          <a:noFill/>
          <a:ln w="9525" cap="flat" cmpd="sng">
            <a:solidFill>
              <a:srgbClr val="3E6EC2"/>
            </a:solidFill>
            <a:prstDash val="solid"/>
            <a:round/>
            <a:headEnd type="none" w="sm" len="sm"/>
            <a:tailEnd type="triangle" w="med" len="med"/>
          </a:ln>
        </p:spPr>
      </p:cxnSp>
      <p:sp>
        <p:nvSpPr>
          <p:cNvPr id="15" name="Google Shape;167;p22">
            <a:extLst>
              <a:ext uri="{FF2B5EF4-FFF2-40B4-BE49-F238E27FC236}">
                <a16:creationId xmlns:a16="http://schemas.microsoft.com/office/drawing/2014/main" id="{8641A5F0-0180-11FF-EB1B-C8A490D1F8BE}"/>
              </a:ext>
            </a:extLst>
          </p:cNvPr>
          <p:cNvSpPr txBox="1"/>
          <p:nvPr/>
        </p:nvSpPr>
        <p:spPr>
          <a:xfrm flipH="1">
            <a:off x="2960271" y="3367421"/>
            <a:ext cx="1824289"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2400" b="0" i="0" u="none" strike="noStrike" cap="none">
                <a:solidFill>
                  <a:srgbClr val="000000"/>
                </a:solidFill>
                <a:latin typeface="Arial"/>
                <a:ea typeface="Arial"/>
                <a:cs typeface="Arial"/>
                <a:sym typeface="Arial"/>
              </a:rPr>
              <a:t>incorporar</a:t>
            </a:r>
            <a:endParaRPr sz="2400" b="0" i="0" u="none" strike="noStrike" cap="none">
              <a:solidFill>
                <a:srgbClr val="000000"/>
              </a:solidFill>
              <a:latin typeface="Arial"/>
              <a:ea typeface="Arial"/>
              <a:cs typeface="Arial"/>
              <a:sym typeface="Arial"/>
            </a:endParaRPr>
          </a:p>
        </p:txBody>
      </p:sp>
      <p:cxnSp>
        <p:nvCxnSpPr>
          <p:cNvPr id="16" name="Google Shape;168;p22">
            <a:extLst>
              <a:ext uri="{FF2B5EF4-FFF2-40B4-BE49-F238E27FC236}">
                <a16:creationId xmlns:a16="http://schemas.microsoft.com/office/drawing/2014/main" id="{D207D618-9821-45AB-BEA7-0BE6E8AE416F}"/>
              </a:ext>
            </a:extLst>
          </p:cNvPr>
          <p:cNvCxnSpPr>
            <a:stCxn id="7" idx="2"/>
            <a:endCxn id="8" idx="0"/>
          </p:cNvCxnSpPr>
          <p:nvPr/>
        </p:nvCxnSpPr>
        <p:spPr>
          <a:xfrm>
            <a:off x="6055952" y="3998960"/>
            <a:ext cx="0" cy="442800"/>
          </a:xfrm>
          <a:prstGeom prst="straightConnector1">
            <a:avLst/>
          </a:prstGeom>
          <a:noFill/>
          <a:ln w="9525" cap="flat" cmpd="sng">
            <a:solidFill>
              <a:srgbClr val="3E6EC2"/>
            </a:solidFill>
            <a:prstDash val="solid"/>
            <a:round/>
            <a:headEnd type="none" w="sm" len="sm"/>
            <a:tailEnd type="triangle" w="med" len="med"/>
          </a:ln>
        </p:spPr>
      </p:cxnSp>
      <p:sp>
        <p:nvSpPr>
          <p:cNvPr id="17" name="Google Shape;169;p22">
            <a:extLst>
              <a:ext uri="{FF2B5EF4-FFF2-40B4-BE49-F238E27FC236}">
                <a16:creationId xmlns:a16="http://schemas.microsoft.com/office/drawing/2014/main" id="{FF1AA56F-7BED-DF48-02D0-BC936488E62E}"/>
              </a:ext>
            </a:extLst>
          </p:cNvPr>
          <p:cNvSpPr txBox="1"/>
          <p:nvPr/>
        </p:nvSpPr>
        <p:spPr>
          <a:xfrm>
            <a:off x="6082676" y="3981841"/>
            <a:ext cx="2468458"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2400" b="0" i="0" u="none" strike="noStrike" cap="none">
                <a:solidFill>
                  <a:srgbClr val="000000"/>
                </a:solidFill>
                <a:latin typeface="Arial"/>
                <a:ea typeface="Arial"/>
                <a:cs typeface="Arial"/>
                <a:sym typeface="Arial"/>
              </a:rPr>
              <a:t>renderizar</a:t>
            </a:r>
            <a:endParaRPr sz="2400" b="0" i="0" u="none" strike="noStrike" cap="none">
              <a:solidFill>
                <a:srgbClr val="000000"/>
              </a:solidFill>
              <a:latin typeface="Arial"/>
              <a:ea typeface="Arial"/>
              <a:cs typeface="Arial"/>
              <a:sym typeface="Arial"/>
            </a:endParaRPr>
          </a:p>
        </p:txBody>
      </p:sp>
      <p:cxnSp>
        <p:nvCxnSpPr>
          <p:cNvPr id="18" name="Google Shape;170;p22">
            <a:extLst>
              <a:ext uri="{FF2B5EF4-FFF2-40B4-BE49-F238E27FC236}">
                <a16:creationId xmlns:a16="http://schemas.microsoft.com/office/drawing/2014/main" id="{A7E8B0B6-5C22-B682-06E5-9DF1E8C9712D}"/>
              </a:ext>
            </a:extLst>
          </p:cNvPr>
          <p:cNvCxnSpPr>
            <a:stCxn id="10" idx="1"/>
            <a:endCxn id="7" idx="3"/>
          </p:cNvCxnSpPr>
          <p:nvPr/>
        </p:nvCxnSpPr>
        <p:spPr>
          <a:xfrm rot="10800000">
            <a:off x="7365002" y="3598336"/>
            <a:ext cx="2178600" cy="0"/>
          </a:xfrm>
          <a:prstGeom prst="straightConnector1">
            <a:avLst/>
          </a:prstGeom>
          <a:noFill/>
          <a:ln w="9525" cap="flat" cmpd="sng">
            <a:solidFill>
              <a:srgbClr val="3E6EC2"/>
            </a:solidFill>
            <a:prstDash val="solid"/>
            <a:round/>
            <a:headEnd type="none" w="sm" len="sm"/>
            <a:tailEnd type="triangle" w="med" len="med"/>
          </a:ln>
        </p:spPr>
      </p:cxnSp>
      <p:sp>
        <p:nvSpPr>
          <p:cNvPr id="19" name="Google Shape;171;p22">
            <a:extLst>
              <a:ext uri="{FF2B5EF4-FFF2-40B4-BE49-F238E27FC236}">
                <a16:creationId xmlns:a16="http://schemas.microsoft.com/office/drawing/2014/main" id="{A3351FA7-134D-440A-6930-5178BFCF7B05}"/>
              </a:ext>
            </a:extLst>
          </p:cNvPr>
          <p:cNvSpPr txBox="1"/>
          <p:nvPr/>
        </p:nvSpPr>
        <p:spPr>
          <a:xfrm>
            <a:off x="7863739" y="3136671"/>
            <a:ext cx="2363261"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2400" b="0" i="0" u="none" strike="noStrike" cap="none">
                <a:solidFill>
                  <a:srgbClr val="000000"/>
                </a:solidFill>
                <a:latin typeface="Arial"/>
                <a:ea typeface="Arial"/>
                <a:cs typeface="Arial"/>
                <a:sym typeface="Arial"/>
              </a:rPr>
              <a:t>agregar al</a:t>
            </a:r>
            <a:endParaRPr sz="2400" b="0" i="0" u="none" strike="noStrike" cap="none">
              <a:solidFill>
                <a:srgbClr val="000000"/>
              </a:solidFill>
              <a:latin typeface="Arial"/>
              <a:ea typeface="Arial"/>
              <a:cs typeface="Arial"/>
              <a:sym typeface="Arial"/>
            </a:endParaRPr>
          </a:p>
        </p:txBody>
      </p:sp>
      <p:sp>
        <p:nvSpPr>
          <p:cNvPr id="20" name="Google Shape;172;p22">
            <a:extLst>
              <a:ext uri="{FF2B5EF4-FFF2-40B4-BE49-F238E27FC236}">
                <a16:creationId xmlns:a16="http://schemas.microsoft.com/office/drawing/2014/main" id="{C91C514A-A295-F532-A09B-4C19C8E0179C}"/>
              </a:ext>
            </a:extLst>
          </p:cNvPr>
          <p:cNvSpPr txBox="1"/>
          <p:nvPr/>
        </p:nvSpPr>
        <p:spPr>
          <a:xfrm flipH="1">
            <a:off x="7863739" y="3519600"/>
            <a:ext cx="1590738"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2400" b="0" i="0" u="none" strike="noStrike" cap="none">
                <a:solidFill>
                  <a:srgbClr val="000000"/>
                </a:solidFill>
                <a:latin typeface="Arial"/>
                <a:ea typeface="Arial"/>
                <a:cs typeface="Arial"/>
                <a:sym typeface="Arial"/>
              </a:rPr>
              <a:t>comienzo</a:t>
            </a:r>
            <a:endParaRPr sz="2400" b="0" i="0" u="none" strike="noStrike" cap="none">
              <a:solidFill>
                <a:srgbClr val="000000"/>
              </a:solidFill>
              <a:latin typeface="Arial"/>
              <a:ea typeface="Arial"/>
              <a:cs typeface="Arial"/>
              <a:sym typeface="Arial"/>
            </a:endParaRPr>
          </a:p>
        </p:txBody>
      </p:sp>
      <p:sp>
        <p:nvSpPr>
          <p:cNvPr id="21" name="Google Shape;173;p22">
            <a:extLst>
              <a:ext uri="{FF2B5EF4-FFF2-40B4-BE49-F238E27FC236}">
                <a16:creationId xmlns:a16="http://schemas.microsoft.com/office/drawing/2014/main" id="{9265F1CD-45D9-17D5-CD34-243369078388}"/>
              </a:ext>
            </a:extLst>
          </p:cNvPr>
          <p:cNvSpPr/>
          <p:nvPr/>
        </p:nvSpPr>
        <p:spPr>
          <a:xfrm>
            <a:off x="989967" y="1535063"/>
            <a:ext cx="9671237"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4000" b="1" i="0" u="none" strike="noStrike" cap="none">
                <a:solidFill>
                  <a:srgbClr val="7030A0"/>
                </a:solidFill>
                <a:latin typeface="Arial"/>
                <a:ea typeface="Arial"/>
                <a:cs typeface="Arial"/>
                <a:sym typeface="Arial"/>
              </a:rPr>
              <a:t>¿Cómo es un archivo RMARKDOWN?  </a:t>
            </a:r>
            <a:endParaRPr sz="40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479925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23"/>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179" name="Google Shape;179;p23"/>
          <p:cNvSpPr/>
          <p:nvPr/>
        </p:nvSpPr>
        <p:spPr>
          <a:xfrm>
            <a:off x="2331929" y="2592991"/>
            <a:ext cx="7528142" cy="144655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4400" b="1" i="0" u="none" strike="noStrike" cap="none">
                <a:solidFill>
                  <a:srgbClr val="7030A0"/>
                </a:solidFill>
                <a:latin typeface="Arial"/>
                <a:ea typeface="Arial"/>
                <a:cs typeface="Arial"/>
                <a:sym typeface="Arial"/>
              </a:rPr>
              <a:t>Veamos un poco de </a:t>
            </a:r>
            <a:endParaRPr sz="4400" b="1" i="0" u="none" strike="noStrike" cap="none">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r>
              <a:rPr lang="es-AR" sz="4400" b="1" i="0" u="none" strike="noStrike" cap="none">
                <a:solidFill>
                  <a:srgbClr val="7030A0"/>
                </a:solidFill>
                <a:latin typeface="Arial"/>
                <a:ea typeface="Arial"/>
                <a:cs typeface="Arial"/>
                <a:sym typeface="Arial"/>
              </a:rPr>
              <a:t>	RMARKDOWN en vivo!</a:t>
            </a:r>
            <a:endParaRPr sz="2000" b="0" i="0" u="none" strike="noStrike" cap="none">
              <a:solidFill>
                <a:srgbClr val="7030A0"/>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25"/>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194" name="Google Shape;194;p25"/>
          <p:cNvSpPr/>
          <p:nvPr/>
        </p:nvSpPr>
        <p:spPr>
          <a:xfrm>
            <a:off x="365760" y="1638796"/>
            <a:ext cx="11694160" cy="2800726"/>
          </a:xfrm>
          <a:prstGeom prst="rect">
            <a:avLst/>
          </a:prstGeom>
          <a:noFill/>
          <a:ln>
            <a:noFill/>
          </a:ln>
        </p:spPr>
        <p:txBody>
          <a:bodyPr spcFirstLastPara="1" wrap="square" lIns="91425" tIns="45700" rIns="91425" bIns="45700" anchor="t" anchorCtr="0">
            <a:spAutoFit/>
          </a:bodyPr>
          <a:lstStyle/>
          <a:p>
            <a:pPr marL="0" marR="0" lvl="0" indent="0" algn="l" rtl="0">
              <a:lnSpc>
                <a:spcPct val="125000"/>
              </a:lnSpc>
              <a:spcBef>
                <a:spcPts val="0"/>
              </a:spcBef>
              <a:spcAft>
                <a:spcPts val="0"/>
              </a:spcAft>
              <a:buNone/>
            </a:pPr>
            <a:endParaRPr sz="800" b="1" i="0" u="sng" strike="noStrike" cap="none" dirty="0">
              <a:solidFill>
                <a:srgbClr val="7030A0"/>
              </a:solidFill>
              <a:latin typeface="Arial"/>
              <a:ea typeface="Arial"/>
              <a:cs typeface="Arial"/>
              <a:sym typeface="Arial"/>
              <a:hlinkClick r:id="rId4">
                <a:extLst>
                  <a:ext uri="{A12FA001-AC4F-418D-AE19-62706E023703}">
                    <ahyp:hlinkClr xmlns:ahyp="http://schemas.microsoft.com/office/drawing/2018/hyperlinkcolor" xmlns="" val="tx"/>
                  </a:ext>
                </a:extLst>
              </a:hlinkClick>
            </a:endParaRPr>
          </a:p>
          <a:p>
            <a:pPr lvl="0"/>
            <a:r>
              <a:rPr lang="es-AR" sz="4000" b="1" dirty="0">
                <a:solidFill>
                  <a:srgbClr val="7030A0"/>
                </a:solidFill>
              </a:rPr>
              <a:t>RMARKDOWN – Ejemplos </a:t>
            </a:r>
            <a:r>
              <a:rPr lang="es-AR" sz="4000" b="1" dirty="0" smtClean="0">
                <a:solidFill>
                  <a:srgbClr val="7030A0"/>
                </a:solidFill>
              </a:rPr>
              <a:t>(español</a:t>
            </a:r>
            <a:r>
              <a:rPr lang="es-AR" sz="4000" b="1" dirty="0">
                <a:solidFill>
                  <a:srgbClr val="7030A0"/>
                </a:solidFill>
              </a:rPr>
              <a:t>)</a:t>
            </a:r>
            <a:endParaRPr sz="4000" b="1" i="0" u="none" strike="noStrike" cap="none" dirty="0">
              <a:solidFill>
                <a:srgbClr val="7030A0"/>
              </a:solidFill>
              <a:sym typeface="Arial"/>
            </a:endParaRPr>
          </a:p>
          <a:p>
            <a:pPr marL="0" marR="0" lvl="0" indent="0" algn="l" rtl="0">
              <a:lnSpc>
                <a:spcPct val="100000"/>
              </a:lnSpc>
              <a:spcBef>
                <a:spcPts val="0"/>
              </a:spcBef>
              <a:spcAft>
                <a:spcPts val="0"/>
              </a:spcAft>
              <a:buNone/>
            </a:pPr>
            <a:endParaRPr sz="28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r>
              <a:rPr lang="es-AR" sz="2800" b="1" i="0" u="none" strike="noStrike" cap="none" dirty="0">
                <a:solidFill>
                  <a:srgbClr val="7030A0"/>
                </a:solidFill>
                <a:latin typeface="Arial"/>
                <a:ea typeface="Arial"/>
                <a:cs typeface="Arial"/>
                <a:sym typeface="Arial"/>
              </a:rPr>
              <a:t>	</a:t>
            </a:r>
            <a:endParaRPr sz="4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p:txBody>
      </p:sp>
      <p:sp>
        <p:nvSpPr>
          <p:cNvPr id="2" name="TextBox 1"/>
          <p:cNvSpPr txBox="1"/>
          <p:nvPr/>
        </p:nvSpPr>
        <p:spPr>
          <a:xfrm>
            <a:off x="2302660" y="3322320"/>
            <a:ext cx="1888054" cy="830997"/>
          </a:xfrm>
          <a:prstGeom prst="rect">
            <a:avLst/>
          </a:prstGeom>
          <a:noFill/>
        </p:spPr>
        <p:txBody>
          <a:bodyPr wrap="square" rtlCol="0">
            <a:spAutoFit/>
          </a:bodyPr>
          <a:lstStyle/>
          <a:p>
            <a:r>
              <a:rPr lang="es-AR" sz="2400" dirty="0" smtClean="0">
                <a:solidFill>
                  <a:srgbClr val="7030A0"/>
                </a:solidFill>
                <a:hlinkClick r:id="rId5"/>
              </a:rPr>
              <a:t>Página Web </a:t>
            </a:r>
            <a:r>
              <a:rPr lang="es-AR" sz="2400" dirty="0" err="1" smtClean="0">
                <a:solidFill>
                  <a:srgbClr val="7030A0"/>
                </a:solidFill>
                <a:hlinkClick r:id="rId5"/>
              </a:rPr>
              <a:t>Rladies</a:t>
            </a:r>
            <a:r>
              <a:rPr lang="es-AR" sz="2400" dirty="0" smtClean="0">
                <a:solidFill>
                  <a:srgbClr val="7030A0"/>
                </a:solidFill>
                <a:hlinkClick r:id="rId5"/>
              </a:rPr>
              <a:t> BA</a:t>
            </a:r>
            <a:endParaRPr lang="es-AR" sz="2400" dirty="0">
              <a:solidFill>
                <a:srgbClr val="7030A0"/>
              </a:solidFill>
            </a:endParaRPr>
          </a:p>
        </p:txBody>
      </p:sp>
      <p:sp>
        <p:nvSpPr>
          <p:cNvPr id="3" name="TextBox 2"/>
          <p:cNvSpPr txBox="1"/>
          <p:nvPr/>
        </p:nvSpPr>
        <p:spPr>
          <a:xfrm>
            <a:off x="6802120" y="3322320"/>
            <a:ext cx="1767772" cy="830997"/>
          </a:xfrm>
          <a:prstGeom prst="rect">
            <a:avLst/>
          </a:prstGeom>
          <a:noFill/>
        </p:spPr>
        <p:txBody>
          <a:bodyPr wrap="square" rtlCol="0">
            <a:spAutoFit/>
          </a:bodyPr>
          <a:lstStyle/>
          <a:p>
            <a:r>
              <a:rPr lang="es-AR" sz="2400" dirty="0" smtClean="0">
                <a:solidFill>
                  <a:srgbClr val="7030A0"/>
                </a:solidFill>
                <a:hlinkClick r:id="rId6"/>
              </a:rPr>
              <a:t>Currículum Vitae</a:t>
            </a:r>
            <a:endParaRPr lang="es-AR" sz="2400" dirty="0">
              <a:solidFill>
                <a:srgbClr val="7030A0"/>
              </a:solidFill>
            </a:endParaRPr>
          </a:p>
        </p:txBody>
      </p:sp>
      <p:sp>
        <p:nvSpPr>
          <p:cNvPr id="4" name="TextBox 3"/>
          <p:cNvSpPr txBox="1"/>
          <p:nvPr/>
        </p:nvSpPr>
        <p:spPr>
          <a:xfrm>
            <a:off x="10752623" y="3322320"/>
            <a:ext cx="1215857" cy="461665"/>
          </a:xfrm>
          <a:prstGeom prst="rect">
            <a:avLst/>
          </a:prstGeom>
          <a:noFill/>
        </p:spPr>
        <p:txBody>
          <a:bodyPr wrap="square" rtlCol="0">
            <a:spAutoFit/>
          </a:bodyPr>
          <a:lstStyle/>
          <a:p>
            <a:r>
              <a:rPr lang="es-AR" sz="2400" dirty="0" smtClean="0">
                <a:solidFill>
                  <a:srgbClr val="7030A0"/>
                </a:solidFill>
                <a:hlinkClick r:id="rId7"/>
              </a:rPr>
              <a:t>Poster</a:t>
            </a:r>
            <a:endParaRPr lang="es-AR" sz="2400" dirty="0">
              <a:solidFill>
                <a:srgbClr val="7030A0"/>
              </a:solidFill>
            </a:endParaRPr>
          </a:p>
        </p:txBody>
      </p:sp>
      <p:pic>
        <p:nvPicPr>
          <p:cNvPr id="7" name="Google Shape;186;p24"/>
          <p:cNvPicPr preferRelativeResize="0"/>
          <p:nvPr/>
        </p:nvPicPr>
        <p:blipFill rotWithShape="1">
          <a:blip r:embed="rId8">
            <a:alphaModFix/>
          </a:blip>
          <a:srcRect t="3839" b="29292"/>
          <a:stretch/>
        </p:blipFill>
        <p:spPr>
          <a:xfrm>
            <a:off x="511498" y="2563777"/>
            <a:ext cx="1699722" cy="2563526"/>
          </a:xfrm>
          <a:prstGeom prst="rect">
            <a:avLst/>
          </a:prstGeom>
          <a:ln>
            <a:noFill/>
          </a:ln>
          <a:effectLst>
            <a:outerShdw blurRad="292100" dist="139700" dir="2700000" algn="tl" rotWithShape="0">
              <a:srgbClr val="333333">
                <a:alpha val="65000"/>
              </a:srgbClr>
            </a:outerShdw>
          </a:effectLst>
        </p:spPr>
      </p:pic>
      <p:pic>
        <p:nvPicPr>
          <p:cNvPr id="8" name="Google Shape;188;p24"/>
          <p:cNvPicPr preferRelativeResize="0"/>
          <p:nvPr/>
        </p:nvPicPr>
        <p:blipFill rotWithShape="1">
          <a:blip r:embed="rId9">
            <a:alphaModFix/>
          </a:blip>
          <a:srcRect/>
          <a:stretch/>
        </p:blipFill>
        <p:spPr>
          <a:xfrm>
            <a:off x="4336451" y="2563777"/>
            <a:ext cx="2374229" cy="2563526"/>
          </a:xfrm>
          <a:prstGeom prst="rect">
            <a:avLst/>
          </a:prstGeom>
          <a:ln>
            <a:noFill/>
          </a:ln>
          <a:effectLst>
            <a:outerShdw blurRad="292100" dist="139700" dir="2700000" algn="tl" rotWithShape="0">
              <a:srgbClr val="333333">
                <a:alpha val="65000"/>
              </a:srgbClr>
            </a:outerShdw>
          </a:effectLst>
        </p:spPr>
      </p:pic>
      <p:pic>
        <p:nvPicPr>
          <p:cNvPr id="9" name="Google Shape;187;p24"/>
          <p:cNvPicPr preferRelativeResize="0"/>
          <p:nvPr/>
        </p:nvPicPr>
        <p:blipFill rotWithShape="1">
          <a:blip r:embed="rId10">
            <a:alphaModFix/>
          </a:blip>
          <a:srcRect/>
          <a:stretch/>
        </p:blipFill>
        <p:spPr>
          <a:xfrm>
            <a:off x="8942469" y="2591707"/>
            <a:ext cx="1718714" cy="2563526"/>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193" name="Google Shape;193;p25"/>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194" name="Google Shape;194;p25"/>
          <p:cNvSpPr/>
          <p:nvPr/>
        </p:nvSpPr>
        <p:spPr>
          <a:xfrm>
            <a:off x="365760" y="1638796"/>
            <a:ext cx="11694160" cy="59246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4000" b="1" i="0" u="none" strike="noStrike" cap="none" dirty="0">
                <a:solidFill>
                  <a:srgbClr val="7030A0"/>
                </a:solidFill>
                <a:latin typeface="Arial"/>
                <a:ea typeface="Arial"/>
                <a:cs typeface="Arial"/>
                <a:sym typeface="Arial"/>
              </a:rPr>
              <a:t>RMARKDOWN – </a:t>
            </a:r>
            <a:r>
              <a:rPr lang="es-AR" sz="4000" b="1" i="0" u="none" strike="noStrike" cap="none" dirty="0" smtClean="0">
                <a:solidFill>
                  <a:srgbClr val="7030A0"/>
                </a:solidFill>
                <a:latin typeface="Arial"/>
                <a:ea typeface="Arial"/>
                <a:cs typeface="Arial"/>
                <a:sym typeface="Arial"/>
              </a:rPr>
              <a:t>Ejemplos (inglés</a:t>
            </a:r>
            <a:r>
              <a:rPr lang="es-AR" sz="4000" b="1" i="0" u="none" strike="noStrike" cap="none" dirty="0">
                <a:solidFill>
                  <a:srgbClr val="7030A0"/>
                </a:solidFill>
                <a:latin typeface="Arial"/>
                <a:ea typeface="Arial"/>
                <a:cs typeface="Arial"/>
                <a:sym typeface="Arial"/>
              </a:rPr>
              <a:t>)</a:t>
            </a:r>
            <a:r>
              <a:rPr lang="es-AR" sz="2800" b="1" i="0" u="none" strike="noStrike" cap="none" dirty="0">
                <a:solidFill>
                  <a:srgbClr val="7030A0"/>
                </a:solidFill>
                <a:latin typeface="Arial"/>
                <a:ea typeface="Arial"/>
                <a:cs typeface="Arial"/>
                <a:sym typeface="Arial"/>
              </a:rPr>
              <a:t>:</a:t>
            </a:r>
            <a:endParaRPr sz="4000" b="1" i="0" u="none" strike="noStrike" cap="none" dirty="0">
              <a:solidFill>
                <a:srgbClr val="7030A0"/>
              </a:solidFill>
              <a:latin typeface="Arial"/>
              <a:ea typeface="Arial"/>
              <a:cs typeface="Arial"/>
              <a:sym typeface="Arial"/>
            </a:endParaRPr>
          </a:p>
          <a:p>
            <a:pPr marL="0" marR="0" lvl="0" indent="0" algn="l" rtl="0">
              <a:lnSpc>
                <a:spcPct val="125000"/>
              </a:lnSpc>
              <a:spcBef>
                <a:spcPts val="0"/>
              </a:spcBef>
              <a:spcAft>
                <a:spcPts val="0"/>
              </a:spcAft>
              <a:buNone/>
            </a:pPr>
            <a:endParaRPr sz="800" b="1" i="0" u="sng" strike="noStrike" cap="none" dirty="0">
              <a:solidFill>
                <a:srgbClr val="7030A0"/>
              </a:solidFill>
              <a:latin typeface="Arial"/>
              <a:ea typeface="Arial"/>
              <a:cs typeface="Arial"/>
              <a:sym typeface="Arial"/>
              <a:hlinkClick r:id="rId4">
                <a:extLst>
                  <a:ext uri="{A12FA001-AC4F-418D-AE19-62706E023703}">
                    <ahyp:hlinkClr xmlns:ahyp="http://schemas.microsoft.com/office/drawing/2018/hyperlinkcolor" xmlns="" val="tx"/>
                  </a:ext>
                </a:extLst>
              </a:hlinkClick>
            </a:endParaRPr>
          </a:p>
          <a:p>
            <a:pPr marL="0" marR="0" lvl="0" indent="0" algn="l" rtl="0">
              <a:lnSpc>
                <a:spcPct val="125000"/>
              </a:lnSpc>
              <a:spcBef>
                <a:spcPts val="0"/>
              </a:spcBef>
              <a:spcAft>
                <a:spcPts val="0"/>
              </a:spcAft>
              <a:buNone/>
            </a:pPr>
            <a:r>
              <a:rPr lang="es-AR" sz="2800" dirty="0">
                <a:solidFill>
                  <a:srgbClr val="0563C1"/>
                </a:solidFill>
                <a:latin typeface="Open Sans"/>
                <a:ea typeface="Open Sans"/>
                <a:cs typeface="Open Sans"/>
                <a:hlinkClick r:id="rId4">
                  <a:extLst>
                    <a:ext uri="{A12FA001-AC4F-418D-AE19-62706E023703}">
                      <ahyp:hlinkClr xmlns:ahyp="http://schemas.microsoft.com/office/drawing/2018/hyperlinkcolor" xmlns="" val="tx"/>
                    </a:ext>
                  </a:extLst>
                </a:hlinkClick>
              </a:rPr>
              <a:t>Documentos en HTML (útiles para la web)</a:t>
            </a:r>
            <a:endParaRPr sz="2800" dirty="0">
              <a:solidFill>
                <a:srgbClr val="0563C1"/>
              </a:solidFill>
              <a:latin typeface="Open Sans"/>
              <a:ea typeface="Open Sans"/>
              <a:cs typeface="Open Sans"/>
            </a:endParaRPr>
          </a:p>
          <a:p>
            <a:pPr marL="0" marR="0" lvl="0" indent="0" algn="l" rtl="0">
              <a:lnSpc>
                <a:spcPct val="125000"/>
              </a:lnSpc>
              <a:spcBef>
                <a:spcPts val="600"/>
              </a:spcBef>
              <a:spcAft>
                <a:spcPts val="0"/>
              </a:spcAft>
              <a:buNone/>
            </a:pPr>
            <a:r>
              <a:rPr lang="es-AR" sz="2800" dirty="0">
                <a:solidFill>
                  <a:srgbClr val="0563C1"/>
                </a:solidFill>
                <a:latin typeface="Open Sans"/>
                <a:ea typeface="Open Sans"/>
                <a:cs typeface="Open Sans"/>
                <a:hlinkClick r:id="rId5">
                  <a:extLst>
                    <a:ext uri="{A12FA001-AC4F-418D-AE19-62706E023703}">
                      <ahyp:hlinkClr xmlns:ahyp="http://schemas.microsoft.com/office/drawing/2018/hyperlinkcolor" xmlns="" val="tx"/>
                    </a:ext>
                  </a:extLst>
                </a:hlinkClick>
              </a:rPr>
              <a:t>Documentos PDF</a:t>
            </a:r>
            <a:endParaRPr sz="2800" dirty="0">
              <a:solidFill>
                <a:srgbClr val="0563C1"/>
              </a:solidFill>
              <a:latin typeface="Open Sans"/>
              <a:ea typeface="Open Sans"/>
              <a:cs typeface="Open Sans"/>
            </a:endParaRPr>
          </a:p>
          <a:p>
            <a:pPr marL="0" marR="0" lvl="0" indent="0" algn="l" rtl="0">
              <a:lnSpc>
                <a:spcPct val="100000"/>
              </a:lnSpc>
              <a:spcBef>
                <a:spcPts val="600"/>
              </a:spcBef>
              <a:spcAft>
                <a:spcPts val="0"/>
              </a:spcAft>
              <a:buNone/>
            </a:pPr>
            <a:r>
              <a:rPr lang="es-AR" sz="2800" dirty="0">
                <a:solidFill>
                  <a:srgbClr val="0563C1"/>
                </a:solidFill>
                <a:latin typeface="Open Sans"/>
                <a:ea typeface="Open Sans"/>
                <a:cs typeface="Open Sans"/>
                <a:hlinkClick r:id="rId6">
                  <a:extLst>
                    <a:ext uri="{A12FA001-AC4F-418D-AE19-62706E023703}">
                      <ahyp:hlinkClr xmlns:ahyp="http://schemas.microsoft.com/office/drawing/2018/hyperlinkcolor" xmlns="" val="tx"/>
                    </a:ext>
                  </a:extLst>
                </a:hlinkClick>
              </a:rPr>
              <a:t>Combinar documentos </a:t>
            </a:r>
            <a:r>
              <a:rPr lang="es-AR" sz="2800" dirty="0" err="1">
                <a:solidFill>
                  <a:srgbClr val="0563C1"/>
                </a:solidFill>
                <a:latin typeface="Open Sans"/>
                <a:ea typeface="Open Sans"/>
                <a:cs typeface="Open Sans"/>
                <a:hlinkClick r:id="rId6">
                  <a:extLst>
                    <a:ext uri="{A12FA001-AC4F-418D-AE19-62706E023703}">
                      <ahyp:hlinkClr xmlns:ahyp="http://schemas.microsoft.com/office/drawing/2018/hyperlinkcolor" xmlns="" val="tx"/>
                    </a:ext>
                  </a:extLst>
                </a:hlinkClick>
              </a:rPr>
              <a:t>Rmarkdown</a:t>
            </a:r>
            <a:r>
              <a:rPr lang="es-AR" sz="2800" dirty="0">
                <a:solidFill>
                  <a:srgbClr val="0563C1"/>
                </a:solidFill>
                <a:latin typeface="Open Sans"/>
                <a:ea typeface="Open Sans"/>
                <a:cs typeface="Open Sans"/>
                <a:hlinkClick r:id="rId6">
                  <a:extLst>
                    <a:ext uri="{A12FA001-AC4F-418D-AE19-62706E023703}">
                      <ahyp:hlinkClr xmlns:ahyp="http://schemas.microsoft.com/office/drawing/2018/hyperlinkcolor" xmlns="" val="tx"/>
                    </a:ext>
                  </a:extLst>
                </a:hlinkClick>
              </a:rPr>
              <a:t> con HTML widgets para obtener documentos interactivos</a:t>
            </a:r>
            <a:endParaRPr sz="2800" dirty="0">
              <a:solidFill>
                <a:srgbClr val="0563C1"/>
              </a:solidFill>
              <a:latin typeface="Open Sans"/>
              <a:ea typeface="Open Sans"/>
              <a:cs typeface="Open Sans"/>
            </a:endParaRPr>
          </a:p>
          <a:p>
            <a:pPr marL="0" marR="0" lvl="0" indent="0" algn="l" rtl="0">
              <a:lnSpc>
                <a:spcPct val="125000"/>
              </a:lnSpc>
              <a:spcBef>
                <a:spcPts val="600"/>
              </a:spcBef>
              <a:spcAft>
                <a:spcPts val="0"/>
              </a:spcAft>
              <a:buNone/>
            </a:pPr>
            <a:r>
              <a:rPr lang="es-AR" sz="2800" dirty="0">
                <a:solidFill>
                  <a:srgbClr val="0563C1"/>
                </a:solidFill>
                <a:latin typeface="Open Sans"/>
                <a:ea typeface="Open Sans"/>
                <a:cs typeface="Open Sans"/>
                <a:hlinkClick r:id="rId7">
                  <a:extLst>
                    <a:ext uri="{A12FA001-AC4F-418D-AE19-62706E023703}">
                      <ahyp:hlinkClr xmlns:ahyp="http://schemas.microsoft.com/office/drawing/2018/hyperlinkcolor" xmlns="" val="tx"/>
                    </a:ext>
                  </a:extLst>
                </a:hlinkClick>
              </a:rPr>
              <a:t>Diapositivas para presentaciones</a:t>
            </a:r>
            <a:endParaRPr sz="2800" dirty="0">
              <a:solidFill>
                <a:srgbClr val="0563C1"/>
              </a:solidFill>
              <a:latin typeface="Open Sans"/>
              <a:ea typeface="Open Sans"/>
              <a:cs typeface="Open Sans"/>
            </a:endParaRPr>
          </a:p>
          <a:p>
            <a:pPr marL="0" marR="0" lvl="0" indent="0" algn="l" rtl="0">
              <a:lnSpc>
                <a:spcPct val="100000"/>
              </a:lnSpc>
              <a:spcBef>
                <a:spcPts val="0"/>
              </a:spcBef>
              <a:spcAft>
                <a:spcPts val="0"/>
              </a:spcAft>
              <a:buNone/>
            </a:pPr>
            <a:endParaRPr sz="28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28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r>
              <a:rPr lang="es-AR" sz="2800" b="1" i="0" u="none" strike="noStrike" cap="none" dirty="0">
                <a:solidFill>
                  <a:srgbClr val="7030A0"/>
                </a:solidFill>
                <a:latin typeface="Arial"/>
                <a:ea typeface="Arial"/>
                <a:cs typeface="Arial"/>
                <a:sym typeface="Arial"/>
              </a:rPr>
              <a:t>	</a:t>
            </a:r>
            <a:endParaRPr sz="4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9992721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Google Shape;199;p26"/>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200" name="Google Shape;200;p26"/>
          <p:cNvSpPr/>
          <p:nvPr/>
        </p:nvSpPr>
        <p:spPr>
          <a:xfrm>
            <a:off x="350875" y="1660061"/>
            <a:ext cx="11632018" cy="3770223"/>
          </a:xfrm>
          <a:prstGeom prst="rect">
            <a:avLst/>
          </a:prstGeom>
          <a:noFill/>
          <a:ln>
            <a:noFill/>
          </a:ln>
        </p:spPr>
        <p:txBody>
          <a:bodyPr spcFirstLastPara="1" wrap="square" lIns="91425" tIns="45700" rIns="91425" bIns="45700" anchor="t" anchorCtr="0">
            <a:spAutoFit/>
          </a:bodyPr>
          <a:lstStyle/>
          <a:p>
            <a:pPr marL="69850" marR="0" lvl="0" indent="0" algn="l" rtl="0">
              <a:lnSpc>
                <a:spcPct val="100000"/>
              </a:lnSpc>
              <a:spcBef>
                <a:spcPts val="0"/>
              </a:spcBef>
              <a:spcAft>
                <a:spcPts val="0"/>
              </a:spcAft>
              <a:buNone/>
            </a:pPr>
            <a:r>
              <a:rPr lang="es-AR" sz="4000" b="1" i="0" u="none" strike="noStrike" cap="none" dirty="0">
                <a:solidFill>
                  <a:srgbClr val="7030A0"/>
                </a:solidFill>
                <a:latin typeface="Arial"/>
                <a:ea typeface="Arial"/>
                <a:cs typeface="Arial"/>
                <a:sym typeface="Arial"/>
              </a:rPr>
              <a:t>¿</a:t>
            </a:r>
            <a:r>
              <a:rPr lang="es-AR" sz="4000" b="1" i="0" u="none" strike="noStrike" cap="none" dirty="0" err="1">
                <a:solidFill>
                  <a:srgbClr val="7030A0"/>
                </a:solidFill>
                <a:latin typeface="Arial"/>
                <a:ea typeface="Arial"/>
                <a:cs typeface="Arial"/>
                <a:sym typeface="Arial"/>
              </a:rPr>
              <a:t>Querés</a:t>
            </a:r>
            <a:r>
              <a:rPr lang="es-AR" sz="4000" b="1" i="0" u="none" strike="noStrike" cap="none" dirty="0">
                <a:solidFill>
                  <a:srgbClr val="7030A0"/>
                </a:solidFill>
                <a:latin typeface="Arial"/>
                <a:ea typeface="Arial"/>
                <a:cs typeface="Arial"/>
                <a:sym typeface="Arial"/>
              </a:rPr>
              <a:t> seguir aprendiendo?</a:t>
            </a:r>
            <a:endParaRPr dirty="0"/>
          </a:p>
          <a:p>
            <a:pPr marL="69850" lvl="1">
              <a:lnSpc>
                <a:spcPct val="125000"/>
              </a:lnSpc>
            </a:pPr>
            <a:endParaRPr lang="es-AR" sz="800" i="0" u="none" strike="noStrike" cap="none" dirty="0">
              <a:solidFill>
                <a:srgbClr val="7030A0"/>
              </a:solidFill>
              <a:latin typeface="Open Sans"/>
              <a:ea typeface="Open Sans"/>
              <a:cs typeface="Open Sans"/>
              <a:sym typeface="Open Sans"/>
              <a:hlinkClick r:id="rId4"/>
            </a:endParaRPr>
          </a:p>
          <a:p>
            <a:pPr marL="69850" lvl="4">
              <a:lnSpc>
                <a:spcPct val="125000"/>
              </a:lnSpc>
            </a:pPr>
            <a:r>
              <a:rPr lang="es-AR" sz="2800" i="0" u="none" strike="noStrike" cap="none" dirty="0">
                <a:solidFill>
                  <a:srgbClr val="7030A0"/>
                </a:solidFill>
                <a:latin typeface="Arial" panose="020B0604020202020204" pitchFamily="34" charset="0"/>
                <a:ea typeface="Open Sans"/>
                <a:cs typeface="Arial" panose="020B0604020202020204" pitchFamily="34" charset="0"/>
                <a:sym typeface="Open Sans"/>
                <a:hlinkClick r:id="rId4"/>
              </a:rPr>
              <a:t>R para Ciencia de Datos</a:t>
            </a:r>
            <a:endParaRPr sz="2800" i="0" u="none" strike="noStrike" cap="none" dirty="0">
              <a:solidFill>
                <a:srgbClr val="7030A0"/>
              </a:solidFill>
              <a:latin typeface="Arial" panose="020B0604020202020204" pitchFamily="34" charset="0"/>
              <a:ea typeface="Open Sans"/>
              <a:cs typeface="Arial" panose="020B0604020202020204" pitchFamily="34" charset="0"/>
              <a:sym typeface="Open Sans"/>
            </a:endParaRPr>
          </a:p>
          <a:p>
            <a:pPr marL="69850" lvl="4">
              <a:lnSpc>
                <a:spcPct val="125000"/>
              </a:lnSpc>
            </a:pPr>
            <a:r>
              <a:rPr lang="es-AR" sz="2800" i="0" u="none" strike="noStrike" cap="none" dirty="0">
                <a:solidFill>
                  <a:srgbClr val="7030A0"/>
                </a:solidFill>
                <a:latin typeface="Arial" panose="020B0604020202020204" pitchFamily="34" charset="0"/>
                <a:ea typeface="Open Sans"/>
                <a:cs typeface="Arial" panose="020B0604020202020204" pitchFamily="34" charset="0"/>
                <a:sym typeface="Open Sans"/>
                <a:hlinkClick r:id="rId5"/>
              </a:rPr>
              <a:t>Ciencia de datos para gente sociable</a:t>
            </a:r>
            <a:endParaRPr sz="2800" i="0" u="none" strike="noStrike" cap="none" dirty="0">
              <a:solidFill>
                <a:srgbClr val="7030A0"/>
              </a:solidFill>
              <a:latin typeface="Arial" panose="020B0604020202020204" pitchFamily="34" charset="0"/>
              <a:ea typeface="Open Sans"/>
              <a:cs typeface="Arial" panose="020B0604020202020204" pitchFamily="34" charset="0"/>
              <a:sym typeface="Open Sans"/>
            </a:endParaRPr>
          </a:p>
          <a:p>
            <a:pPr marL="69850" lvl="4">
              <a:lnSpc>
                <a:spcPct val="125000"/>
              </a:lnSpc>
            </a:pPr>
            <a:r>
              <a:rPr lang="es-AR" sz="2800" i="0" u="sng" strike="noStrike" cap="none" dirty="0" err="1">
                <a:solidFill>
                  <a:srgbClr val="0563C1"/>
                </a:solidFill>
                <a:latin typeface="Arial" panose="020B0604020202020204" pitchFamily="34" charset="0"/>
                <a:ea typeface="Open Sans"/>
                <a:cs typeface="Arial" panose="020B0604020202020204" pitchFamily="34" charset="0"/>
                <a:sym typeface="Open Sans"/>
                <a:hlinkClick r:id="rId6">
                  <a:extLst>
                    <a:ext uri="{A12FA001-AC4F-418D-AE19-62706E023703}">
                      <ahyp:hlinkClr xmlns:ahyp="http://schemas.microsoft.com/office/drawing/2018/hyperlinkcolor" xmlns="" val="tx"/>
                    </a:ext>
                  </a:extLst>
                </a:hlinkClick>
              </a:rPr>
              <a:t>RStudio</a:t>
            </a:r>
            <a:r>
              <a:rPr lang="es-AR" sz="2800" i="0" u="sng" strike="noStrike" cap="none" dirty="0">
                <a:solidFill>
                  <a:srgbClr val="0563C1"/>
                </a:solidFill>
                <a:latin typeface="Arial" panose="020B0604020202020204" pitchFamily="34" charset="0"/>
                <a:ea typeface="Open Sans"/>
                <a:cs typeface="Arial" panose="020B0604020202020204" pitchFamily="34" charset="0"/>
                <a:sym typeface="Open Sans"/>
                <a:hlinkClick r:id="rId6">
                  <a:extLst>
                    <a:ext uri="{A12FA001-AC4F-418D-AE19-62706E023703}">
                      <ahyp:hlinkClr xmlns:ahyp="http://schemas.microsoft.com/office/drawing/2018/hyperlinkcolor" xmlns="" val="tx"/>
                    </a:ext>
                  </a:extLst>
                </a:hlinkClick>
              </a:rPr>
              <a:t> Cloud </a:t>
            </a:r>
            <a:r>
              <a:rPr lang="es-AR" sz="2800" i="0" u="sng" strike="noStrike" cap="none" dirty="0" err="1">
                <a:solidFill>
                  <a:srgbClr val="0563C1"/>
                </a:solidFill>
                <a:latin typeface="Arial" panose="020B0604020202020204" pitchFamily="34" charset="0"/>
                <a:ea typeface="Open Sans"/>
                <a:cs typeface="Arial" panose="020B0604020202020204" pitchFamily="34" charset="0"/>
                <a:sym typeface="Open Sans"/>
                <a:hlinkClick r:id="rId6">
                  <a:extLst>
                    <a:ext uri="{A12FA001-AC4F-418D-AE19-62706E023703}">
                      <ahyp:hlinkClr xmlns:ahyp="http://schemas.microsoft.com/office/drawing/2018/hyperlinkcolor" xmlns="" val="tx"/>
                    </a:ext>
                  </a:extLst>
                </a:hlinkClick>
              </a:rPr>
              <a:t>Primers</a:t>
            </a:r>
            <a:endParaRPr sz="2800" i="0" u="none" strike="noStrike" cap="none" dirty="0">
              <a:solidFill>
                <a:srgbClr val="0563C1"/>
              </a:solidFill>
              <a:latin typeface="Arial" panose="020B0604020202020204" pitchFamily="34" charset="0"/>
              <a:ea typeface="Open Sans"/>
              <a:cs typeface="Arial" panose="020B0604020202020204" pitchFamily="34" charset="0"/>
              <a:sym typeface="Open Sans"/>
            </a:endParaRPr>
          </a:p>
          <a:p>
            <a:pPr marL="69850" lvl="4">
              <a:lnSpc>
                <a:spcPct val="125000"/>
              </a:lnSpc>
            </a:pPr>
            <a:r>
              <a:rPr lang="es-AR" sz="2800" i="0" u="sng" strike="noStrike" cap="none" dirty="0">
                <a:solidFill>
                  <a:srgbClr val="0563C1"/>
                </a:solidFill>
                <a:latin typeface="Arial" panose="020B0604020202020204" pitchFamily="34" charset="0"/>
                <a:ea typeface="Open Sans"/>
                <a:cs typeface="Arial" panose="020B0604020202020204" pitchFamily="34" charset="0"/>
                <a:sym typeface="Open Sans"/>
                <a:hlinkClick r:id="rId7">
                  <a:extLst>
                    <a:ext uri="{A12FA001-AC4F-418D-AE19-62706E023703}">
                      <ahyp:hlinkClr xmlns:ahyp="http://schemas.microsoft.com/office/drawing/2018/hyperlinkcolor" xmlns="" val="tx"/>
                    </a:ext>
                  </a:extLst>
                </a:hlinkClick>
              </a:rPr>
              <a:t>learn4free</a:t>
            </a:r>
            <a:r>
              <a:rPr lang="es-AR" sz="2800" i="0" u="none" strike="noStrike" cap="none" dirty="0">
                <a:solidFill>
                  <a:srgbClr val="0563C1"/>
                </a:solidFill>
                <a:latin typeface="Arial" panose="020B0604020202020204" pitchFamily="34" charset="0"/>
                <a:ea typeface="Open Sans"/>
                <a:cs typeface="Arial" panose="020B0604020202020204" pitchFamily="34" charset="0"/>
                <a:sym typeface="Open Sans"/>
              </a:rPr>
              <a:t> </a:t>
            </a:r>
            <a:endParaRPr dirty="0">
              <a:solidFill>
                <a:srgbClr val="0563C1"/>
              </a:solidFill>
              <a:latin typeface="Arial" panose="020B0604020202020204" pitchFamily="34" charset="0"/>
              <a:cs typeface="Arial" panose="020B0604020202020204" pitchFamily="34" charset="0"/>
            </a:endParaRPr>
          </a:p>
          <a:p>
            <a:pPr marL="69850" lvl="4">
              <a:lnSpc>
                <a:spcPct val="125000"/>
              </a:lnSpc>
            </a:pPr>
            <a:r>
              <a:rPr lang="es-AR" sz="2800" i="0" u="sng" strike="noStrike" cap="none" dirty="0" err="1">
                <a:solidFill>
                  <a:srgbClr val="0563C1"/>
                </a:solidFill>
                <a:latin typeface="Arial" panose="020B0604020202020204" pitchFamily="34" charset="0"/>
                <a:ea typeface="Open Sans"/>
                <a:cs typeface="Arial" panose="020B0604020202020204" pitchFamily="34" charset="0"/>
                <a:sym typeface="Open Sans"/>
                <a:hlinkClick r:id="rId8">
                  <a:extLst>
                    <a:ext uri="{A12FA001-AC4F-418D-AE19-62706E023703}">
                      <ahyp:hlinkClr xmlns:ahyp="http://schemas.microsoft.com/office/drawing/2018/hyperlinkcolor" xmlns="" val="tx"/>
                    </a:ext>
                  </a:extLst>
                </a:hlinkClick>
              </a:rPr>
              <a:t>deExcelaR</a:t>
            </a:r>
            <a:endParaRPr b="0" i="0" u="none" strike="noStrike" cap="none" dirty="0">
              <a:solidFill>
                <a:srgbClr val="0563C1"/>
              </a:solidFill>
              <a:latin typeface="Arial" panose="020B0604020202020204" pitchFamily="34" charset="0"/>
              <a:cs typeface="Arial" panose="020B0604020202020204" pitchFamily="34" charset="0"/>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pic>
        <p:nvPicPr>
          <p:cNvPr id="205" name="Google Shape;205;p27"/>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206" name="Google Shape;206;p27"/>
          <p:cNvSpPr/>
          <p:nvPr/>
        </p:nvSpPr>
        <p:spPr>
          <a:xfrm>
            <a:off x="365760" y="1603779"/>
            <a:ext cx="11694160" cy="37856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4000" b="1" i="0" u="none" strike="noStrike" cap="none" dirty="0">
                <a:solidFill>
                  <a:srgbClr val="7030A0"/>
                </a:solidFill>
                <a:latin typeface="Arial"/>
                <a:ea typeface="Arial"/>
                <a:cs typeface="Arial"/>
                <a:sym typeface="Arial"/>
              </a:rPr>
              <a:t>Bibliografía de </a:t>
            </a:r>
            <a:r>
              <a:rPr lang="es-AR" sz="4000" b="1" i="0" u="none" strike="noStrike" cap="none" dirty="0" err="1">
                <a:solidFill>
                  <a:srgbClr val="7030A0"/>
                </a:solidFill>
                <a:latin typeface="Arial"/>
                <a:ea typeface="Arial"/>
                <a:cs typeface="Arial"/>
                <a:sym typeface="Arial"/>
              </a:rPr>
              <a:t>Rmarkdown</a:t>
            </a:r>
            <a:r>
              <a:rPr lang="es-AR" sz="4000" b="1" dirty="0">
                <a:solidFill>
                  <a:srgbClr val="7030A0"/>
                </a:solidFill>
              </a:rPr>
              <a:t>:</a:t>
            </a:r>
            <a:endParaRPr sz="4000" b="1" dirty="0">
              <a:solidFill>
                <a:srgbClr val="7030A0"/>
              </a:solidFill>
            </a:endParaRPr>
          </a:p>
          <a:p>
            <a:pPr>
              <a:lnSpc>
                <a:spcPct val="125000"/>
              </a:lnSpc>
              <a:spcBef>
                <a:spcPts val="600"/>
              </a:spcBef>
              <a:buSzPts val="2800"/>
            </a:pPr>
            <a:r>
              <a:rPr lang="es-AR" sz="2800" dirty="0">
                <a:solidFill>
                  <a:srgbClr val="0563C1"/>
                </a:solidFill>
                <a:latin typeface="Arial" panose="020B0604020202020204" pitchFamily="34" charset="0"/>
                <a:ea typeface="Open Sans"/>
                <a:cs typeface="Arial" panose="020B0604020202020204" pitchFamily="34" charset="0"/>
                <a:hlinkClick r:id="rId4">
                  <a:extLst>
                    <a:ext uri="{A12FA001-AC4F-418D-AE19-62706E023703}">
                      <ahyp:hlinkClr xmlns:ahyp="http://schemas.microsoft.com/office/drawing/2018/hyperlinkcolor" xmlns="" val="tx"/>
                    </a:ext>
                  </a:extLst>
                </a:hlinkClick>
              </a:rPr>
              <a:t>“</a:t>
            </a:r>
            <a:r>
              <a:rPr lang="es-AR" sz="2800" dirty="0" err="1">
                <a:solidFill>
                  <a:srgbClr val="0563C1"/>
                </a:solidFill>
                <a:latin typeface="Arial" panose="020B0604020202020204" pitchFamily="34" charset="0"/>
                <a:ea typeface="Open Sans"/>
                <a:cs typeface="Arial" panose="020B0604020202020204" pitchFamily="34" charset="0"/>
                <a:hlinkClick r:id="rId4">
                  <a:extLst>
                    <a:ext uri="{A12FA001-AC4F-418D-AE19-62706E023703}">
                      <ahyp:hlinkClr xmlns:ahyp="http://schemas.microsoft.com/office/drawing/2018/hyperlinkcolor" xmlns="" val="tx"/>
                    </a:ext>
                  </a:extLst>
                </a:hlinkClick>
              </a:rPr>
              <a:t>Cheat</a:t>
            </a:r>
            <a:r>
              <a:rPr lang="es-AR" sz="2800" dirty="0">
                <a:solidFill>
                  <a:srgbClr val="0563C1"/>
                </a:solidFill>
                <a:latin typeface="Arial" panose="020B0604020202020204" pitchFamily="34" charset="0"/>
                <a:ea typeface="Open Sans"/>
                <a:cs typeface="Arial" panose="020B0604020202020204" pitchFamily="34" charset="0"/>
                <a:hlinkClick r:id="rId4">
                  <a:extLst>
                    <a:ext uri="{A12FA001-AC4F-418D-AE19-62706E023703}">
                      <ahyp:hlinkClr xmlns:ahyp="http://schemas.microsoft.com/office/drawing/2018/hyperlinkcolor" xmlns="" val="tx"/>
                    </a:ext>
                  </a:extLst>
                </a:hlinkClick>
              </a:rPr>
              <a:t> </a:t>
            </a:r>
            <a:r>
              <a:rPr lang="es-AR" sz="2800" dirty="0" err="1">
                <a:solidFill>
                  <a:srgbClr val="0563C1"/>
                </a:solidFill>
                <a:latin typeface="Arial" panose="020B0604020202020204" pitchFamily="34" charset="0"/>
                <a:ea typeface="Open Sans"/>
                <a:cs typeface="Arial" panose="020B0604020202020204" pitchFamily="34" charset="0"/>
                <a:hlinkClick r:id="rId4">
                  <a:extLst>
                    <a:ext uri="{A12FA001-AC4F-418D-AE19-62706E023703}">
                      <ahyp:hlinkClr xmlns:ahyp="http://schemas.microsoft.com/office/drawing/2018/hyperlinkcolor" xmlns="" val="tx"/>
                    </a:ext>
                  </a:extLst>
                </a:hlinkClick>
              </a:rPr>
              <a:t>sheet</a:t>
            </a:r>
            <a:r>
              <a:rPr lang="es-AR" sz="2800" dirty="0">
                <a:solidFill>
                  <a:srgbClr val="0563C1"/>
                </a:solidFill>
                <a:latin typeface="Arial" panose="020B0604020202020204" pitchFamily="34" charset="0"/>
                <a:ea typeface="Open Sans"/>
                <a:cs typeface="Arial" panose="020B0604020202020204" pitchFamily="34" charset="0"/>
                <a:hlinkClick r:id="rId4">
                  <a:extLst>
                    <a:ext uri="{A12FA001-AC4F-418D-AE19-62706E023703}">
                      <ahyp:hlinkClr xmlns:ahyp="http://schemas.microsoft.com/office/drawing/2018/hyperlinkcolor" xmlns="" val="tx"/>
                    </a:ext>
                  </a:extLst>
                </a:hlinkClick>
              </a:rPr>
              <a:t>” de </a:t>
            </a:r>
            <a:r>
              <a:rPr lang="es-AR" sz="2800" dirty="0" err="1">
                <a:solidFill>
                  <a:srgbClr val="0563C1"/>
                </a:solidFill>
                <a:latin typeface="Arial" panose="020B0604020202020204" pitchFamily="34" charset="0"/>
                <a:ea typeface="Open Sans"/>
                <a:cs typeface="Arial" panose="020B0604020202020204" pitchFamily="34" charset="0"/>
                <a:hlinkClick r:id="rId4">
                  <a:extLst>
                    <a:ext uri="{A12FA001-AC4F-418D-AE19-62706E023703}">
                      <ahyp:hlinkClr xmlns:ahyp="http://schemas.microsoft.com/office/drawing/2018/hyperlinkcolor" xmlns="" val="tx"/>
                    </a:ext>
                  </a:extLst>
                </a:hlinkClick>
              </a:rPr>
              <a:t>Rmarkdown</a:t>
            </a:r>
            <a:r>
              <a:rPr lang="es-AR" sz="2800" dirty="0">
                <a:solidFill>
                  <a:srgbClr val="0563C1"/>
                </a:solidFill>
                <a:latin typeface="Arial" panose="020B0604020202020204" pitchFamily="34" charset="0"/>
                <a:ea typeface="Open Sans"/>
                <a:cs typeface="Arial" panose="020B0604020202020204" pitchFamily="34" charset="0"/>
                <a:hlinkClick r:id="rId4">
                  <a:extLst>
                    <a:ext uri="{A12FA001-AC4F-418D-AE19-62706E023703}">
                      <ahyp:hlinkClr xmlns:ahyp="http://schemas.microsoft.com/office/drawing/2018/hyperlinkcolor" xmlns="" val="tx"/>
                    </a:ext>
                  </a:extLst>
                </a:hlinkClick>
              </a:rPr>
              <a:t> (español)</a:t>
            </a:r>
            <a:endParaRPr lang="es-AR" sz="2800" dirty="0">
              <a:solidFill>
                <a:srgbClr val="0563C1"/>
              </a:solidFill>
              <a:latin typeface="Arial" panose="020B0604020202020204" pitchFamily="34" charset="0"/>
              <a:ea typeface="Open Sans"/>
              <a:cs typeface="Arial" panose="020B0604020202020204" pitchFamily="34" charset="0"/>
            </a:endParaRPr>
          </a:p>
          <a:p>
            <a:pPr>
              <a:lnSpc>
                <a:spcPct val="125000"/>
              </a:lnSpc>
              <a:spcBef>
                <a:spcPts val="600"/>
              </a:spcBef>
              <a:buSzPts val="2800"/>
            </a:pPr>
            <a:r>
              <a:rPr lang="es-AR" sz="2800" dirty="0">
                <a:solidFill>
                  <a:srgbClr val="0563C1"/>
                </a:solidFill>
                <a:latin typeface="Arial" panose="020B0604020202020204" pitchFamily="34" charset="0"/>
                <a:ea typeface="Open Sans"/>
                <a:cs typeface="Arial" panose="020B0604020202020204" pitchFamily="34" charset="0"/>
                <a:hlinkClick r:id="rId5">
                  <a:extLst>
                    <a:ext uri="{A12FA001-AC4F-418D-AE19-62706E023703}">
                      <ahyp:hlinkClr xmlns:ahyp="http://schemas.microsoft.com/office/drawing/2018/hyperlinkcolor" xmlns="" val="tx"/>
                    </a:ext>
                  </a:extLst>
                </a:hlinkClick>
              </a:rPr>
              <a:t>“</a:t>
            </a:r>
            <a:r>
              <a:rPr lang="es-AR" sz="2800" dirty="0" err="1">
                <a:solidFill>
                  <a:srgbClr val="0563C1"/>
                </a:solidFill>
                <a:latin typeface="Arial" panose="020B0604020202020204" pitchFamily="34" charset="0"/>
                <a:ea typeface="Open Sans"/>
                <a:cs typeface="Arial" panose="020B0604020202020204" pitchFamily="34" charset="0"/>
                <a:hlinkClick r:id="rId5">
                  <a:extLst>
                    <a:ext uri="{A12FA001-AC4F-418D-AE19-62706E023703}">
                      <ahyp:hlinkClr xmlns:ahyp="http://schemas.microsoft.com/office/drawing/2018/hyperlinkcolor" xmlns="" val="tx"/>
                    </a:ext>
                  </a:extLst>
                </a:hlinkClick>
              </a:rPr>
              <a:t>Cheat</a:t>
            </a:r>
            <a:r>
              <a:rPr lang="es-AR" sz="2800" dirty="0">
                <a:solidFill>
                  <a:srgbClr val="0563C1"/>
                </a:solidFill>
                <a:latin typeface="Arial" panose="020B0604020202020204" pitchFamily="34" charset="0"/>
                <a:ea typeface="Open Sans"/>
                <a:cs typeface="Arial" panose="020B0604020202020204" pitchFamily="34" charset="0"/>
                <a:hlinkClick r:id="rId5">
                  <a:extLst>
                    <a:ext uri="{A12FA001-AC4F-418D-AE19-62706E023703}">
                      <ahyp:hlinkClr xmlns:ahyp="http://schemas.microsoft.com/office/drawing/2018/hyperlinkcolor" xmlns="" val="tx"/>
                    </a:ext>
                  </a:extLst>
                </a:hlinkClick>
              </a:rPr>
              <a:t> </a:t>
            </a:r>
            <a:r>
              <a:rPr lang="es-AR" sz="2800" dirty="0" err="1">
                <a:solidFill>
                  <a:srgbClr val="0563C1"/>
                </a:solidFill>
                <a:latin typeface="Arial" panose="020B0604020202020204" pitchFamily="34" charset="0"/>
                <a:ea typeface="Open Sans"/>
                <a:cs typeface="Arial" panose="020B0604020202020204" pitchFamily="34" charset="0"/>
                <a:hlinkClick r:id="rId5">
                  <a:extLst>
                    <a:ext uri="{A12FA001-AC4F-418D-AE19-62706E023703}">
                      <ahyp:hlinkClr xmlns:ahyp="http://schemas.microsoft.com/office/drawing/2018/hyperlinkcolor" xmlns="" val="tx"/>
                    </a:ext>
                  </a:extLst>
                </a:hlinkClick>
              </a:rPr>
              <a:t>sheet</a:t>
            </a:r>
            <a:r>
              <a:rPr lang="es-AR" sz="2800" dirty="0">
                <a:solidFill>
                  <a:srgbClr val="0563C1"/>
                </a:solidFill>
                <a:latin typeface="Arial" panose="020B0604020202020204" pitchFamily="34" charset="0"/>
                <a:ea typeface="Open Sans"/>
                <a:cs typeface="Arial" panose="020B0604020202020204" pitchFamily="34" charset="0"/>
                <a:hlinkClick r:id="rId5">
                  <a:extLst>
                    <a:ext uri="{A12FA001-AC4F-418D-AE19-62706E023703}">
                      <ahyp:hlinkClr xmlns:ahyp="http://schemas.microsoft.com/office/drawing/2018/hyperlinkcolor" xmlns="" val="tx"/>
                    </a:ext>
                  </a:extLst>
                </a:hlinkClick>
              </a:rPr>
              <a:t>” de </a:t>
            </a:r>
            <a:r>
              <a:rPr lang="es-AR" sz="2800" dirty="0" err="1">
                <a:solidFill>
                  <a:srgbClr val="0563C1"/>
                </a:solidFill>
                <a:latin typeface="Arial" panose="020B0604020202020204" pitchFamily="34" charset="0"/>
                <a:ea typeface="Open Sans"/>
                <a:cs typeface="Arial" panose="020B0604020202020204" pitchFamily="34" charset="0"/>
                <a:hlinkClick r:id="rId5">
                  <a:extLst>
                    <a:ext uri="{A12FA001-AC4F-418D-AE19-62706E023703}">
                      <ahyp:hlinkClr xmlns:ahyp="http://schemas.microsoft.com/office/drawing/2018/hyperlinkcolor" xmlns="" val="tx"/>
                    </a:ext>
                  </a:extLst>
                </a:hlinkClick>
              </a:rPr>
              <a:t>Rmarkdown</a:t>
            </a:r>
            <a:r>
              <a:rPr lang="es-AR" sz="2800" dirty="0">
                <a:solidFill>
                  <a:srgbClr val="0563C1"/>
                </a:solidFill>
                <a:latin typeface="Arial" panose="020B0604020202020204" pitchFamily="34" charset="0"/>
                <a:ea typeface="Open Sans"/>
                <a:cs typeface="Arial" panose="020B0604020202020204" pitchFamily="34" charset="0"/>
                <a:hlinkClick r:id="rId5">
                  <a:extLst>
                    <a:ext uri="{A12FA001-AC4F-418D-AE19-62706E023703}">
                      <ahyp:hlinkClr xmlns:ahyp="http://schemas.microsoft.com/office/drawing/2018/hyperlinkcolor" xmlns="" val="tx"/>
                    </a:ext>
                  </a:extLst>
                </a:hlinkClick>
              </a:rPr>
              <a:t> (inglés)</a:t>
            </a:r>
            <a:endParaRPr lang="es-AR" sz="2800" dirty="0">
              <a:solidFill>
                <a:srgbClr val="0563C1"/>
              </a:solidFill>
              <a:latin typeface="Arial" panose="020B0604020202020204" pitchFamily="34" charset="0"/>
              <a:ea typeface="Open Sans"/>
              <a:cs typeface="Arial" panose="020B0604020202020204" pitchFamily="34" charset="0"/>
            </a:endParaRPr>
          </a:p>
          <a:p>
            <a:pPr>
              <a:lnSpc>
                <a:spcPct val="125000"/>
              </a:lnSpc>
              <a:spcBef>
                <a:spcPts val="600"/>
              </a:spcBef>
              <a:buSzPts val="2800"/>
            </a:pPr>
            <a:r>
              <a:rPr lang="es-AR" sz="2800" dirty="0">
                <a:solidFill>
                  <a:srgbClr val="0563C1"/>
                </a:solidFill>
                <a:latin typeface="Arial" panose="020B0604020202020204" pitchFamily="34" charset="0"/>
                <a:ea typeface="Open Sans"/>
                <a:cs typeface="Arial" panose="020B0604020202020204" pitchFamily="34" charset="0"/>
                <a:hlinkClick r:id="rId6">
                  <a:extLst>
                    <a:ext uri="{A12FA001-AC4F-418D-AE19-62706E023703}">
                      <ahyp:hlinkClr xmlns:ahyp="http://schemas.microsoft.com/office/drawing/2018/hyperlinkcolor" xmlns="" val="tx"/>
                    </a:ext>
                  </a:extLst>
                </a:hlinkClick>
              </a:rPr>
              <a:t>Guía de </a:t>
            </a:r>
            <a:r>
              <a:rPr lang="es-AR" sz="2800" dirty="0" smtClean="0">
                <a:solidFill>
                  <a:srgbClr val="0563C1"/>
                </a:solidFill>
                <a:latin typeface="Arial" panose="020B0604020202020204" pitchFamily="34" charset="0"/>
                <a:ea typeface="Open Sans"/>
                <a:cs typeface="Arial" panose="020B0604020202020204" pitchFamily="34" charset="0"/>
                <a:hlinkClick r:id="rId6">
                  <a:extLst>
                    <a:ext uri="{A12FA001-AC4F-418D-AE19-62706E023703}">
                      <ahyp:hlinkClr xmlns:ahyp="http://schemas.microsoft.com/office/drawing/2018/hyperlinkcolor" xmlns="" val="tx"/>
                    </a:ext>
                  </a:extLst>
                </a:hlinkClick>
              </a:rPr>
              <a:t>referencia </a:t>
            </a:r>
            <a:r>
              <a:rPr lang="es-AR" sz="2800" dirty="0">
                <a:solidFill>
                  <a:srgbClr val="0563C1"/>
                </a:solidFill>
                <a:latin typeface="Arial" panose="020B0604020202020204" pitchFamily="34" charset="0"/>
                <a:ea typeface="Open Sans"/>
                <a:cs typeface="Arial" panose="020B0604020202020204" pitchFamily="34" charset="0"/>
                <a:hlinkClick r:id="rId6">
                  <a:extLst>
                    <a:ext uri="{A12FA001-AC4F-418D-AE19-62706E023703}">
                      <ahyp:hlinkClr xmlns:ahyp="http://schemas.microsoft.com/office/drawing/2018/hyperlinkcolor" xmlns="" val="tx"/>
                    </a:ext>
                  </a:extLst>
                </a:hlinkClick>
              </a:rPr>
              <a:t>de </a:t>
            </a:r>
            <a:r>
              <a:rPr lang="es-AR" sz="2800" dirty="0" err="1">
                <a:solidFill>
                  <a:srgbClr val="0563C1"/>
                </a:solidFill>
                <a:latin typeface="Arial" panose="020B0604020202020204" pitchFamily="34" charset="0"/>
                <a:ea typeface="Open Sans"/>
                <a:cs typeface="Arial" panose="020B0604020202020204" pitchFamily="34" charset="0"/>
                <a:hlinkClick r:id="rId6">
                  <a:extLst>
                    <a:ext uri="{A12FA001-AC4F-418D-AE19-62706E023703}">
                      <ahyp:hlinkClr xmlns:ahyp="http://schemas.microsoft.com/office/drawing/2018/hyperlinkcolor" xmlns="" val="tx"/>
                    </a:ext>
                  </a:extLst>
                </a:hlinkClick>
              </a:rPr>
              <a:t>Rmarkdown</a:t>
            </a:r>
            <a:r>
              <a:rPr lang="es-AR" sz="2800" dirty="0">
                <a:solidFill>
                  <a:srgbClr val="0563C1"/>
                </a:solidFill>
                <a:latin typeface="Arial" panose="020B0604020202020204" pitchFamily="34" charset="0"/>
                <a:ea typeface="Open Sans"/>
                <a:cs typeface="Arial" panose="020B0604020202020204" pitchFamily="34" charset="0"/>
                <a:hlinkClick r:id="rId6">
                  <a:extLst>
                    <a:ext uri="{A12FA001-AC4F-418D-AE19-62706E023703}">
                      <ahyp:hlinkClr xmlns:ahyp="http://schemas.microsoft.com/office/drawing/2018/hyperlinkcolor" xmlns="" val="tx"/>
                    </a:ext>
                  </a:extLst>
                </a:hlinkClick>
              </a:rPr>
              <a:t> (inglés)</a:t>
            </a:r>
            <a:endParaRPr lang="es-AR" sz="2800" dirty="0">
              <a:solidFill>
                <a:srgbClr val="0563C1"/>
              </a:solidFill>
              <a:latin typeface="Arial" panose="020B0604020202020204" pitchFamily="34" charset="0"/>
              <a:ea typeface="Open Sans"/>
              <a:cs typeface="Arial" panose="020B0604020202020204" pitchFamily="34" charset="0"/>
            </a:endParaRPr>
          </a:p>
          <a:p>
            <a:pPr>
              <a:lnSpc>
                <a:spcPct val="125000"/>
              </a:lnSpc>
              <a:spcBef>
                <a:spcPts val="600"/>
              </a:spcBef>
              <a:buSzPts val="2800"/>
            </a:pPr>
            <a:r>
              <a:rPr lang="es-AR" sz="2800" dirty="0">
                <a:solidFill>
                  <a:srgbClr val="0563C1"/>
                </a:solidFill>
                <a:latin typeface="Arial" panose="020B0604020202020204" pitchFamily="34" charset="0"/>
                <a:ea typeface="Open Sans"/>
                <a:cs typeface="Arial" panose="020B0604020202020204" pitchFamily="34" charset="0"/>
                <a:hlinkClick r:id="rId7">
                  <a:extLst>
                    <a:ext uri="{A12FA001-AC4F-418D-AE19-62706E023703}">
                      <ahyp:hlinkClr xmlns:ahyp="http://schemas.microsoft.com/office/drawing/2018/hyperlinkcolor" xmlns="" val="tx"/>
                    </a:ext>
                  </a:extLst>
                </a:hlinkClick>
              </a:rPr>
              <a:t>Libro “</a:t>
            </a:r>
            <a:r>
              <a:rPr lang="en-US" sz="2800" dirty="0">
                <a:solidFill>
                  <a:srgbClr val="0563C1"/>
                </a:solidFill>
                <a:latin typeface="Arial" panose="020B0604020202020204" pitchFamily="34" charset="0"/>
                <a:ea typeface="Open Sans"/>
                <a:cs typeface="Arial" panose="020B0604020202020204" pitchFamily="34" charset="0"/>
                <a:hlinkClick r:id="rId7">
                  <a:extLst>
                    <a:ext uri="{A12FA001-AC4F-418D-AE19-62706E023703}">
                      <ahyp:hlinkClr xmlns:ahyp="http://schemas.microsoft.com/office/drawing/2018/hyperlinkcolor" xmlns="" val="tx"/>
                    </a:ext>
                  </a:extLst>
                </a:hlinkClick>
              </a:rPr>
              <a:t>R Markdown: The Definitive Guide</a:t>
            </a:r>
            <a:r>
              <a:rPr lang="es-AR" sz="2800" dirty="0">
                <a:solidFill>
                  <a:srgbClr val="0563C1"/>
                </a:solidFill>
                <a:latin typeface="Arial" panose="020B0604020202020204" pitchFamily="34" charset="0"/>
                <a:ea typeface="Open Sans"/>
                <a:cs typeface="Arial" panose="020B0604020202020204" pitchFamily="34" charset="0"/>
                <a:hlinkClick r:id="rId7">
                  <a:extLst>
                    <a:ext uri="{A12FA001-AC4F-418D-AE19-62706E023703}">
                      <ahyp:hlinkClr xmlns:ahyp="http://schemas.microsoft.com/office/drawing/2018/hyperlinkcolor" xmlns="" val="tx"/>
                    </a:ext>
                  </a:extLst>
                </a:hlinkClick>
              </a:rPr>
              <a:t>” (inglés)</a:t>
            </a:r>
            <a:endParaRPr lang="es-AR" sz="2800" dirty="0">
              <a:solidFill>
                <a:srgbClr val="0563C1"/>
              </a:solidFill>
              <a:latin typeface="Arial" panose="020B0604020202020204" pitchFamily="34" charset="0"/>
              <a:ea typeface="Open Sans"/>
              <a:cs typeface="Arial" panose="020B0604020202020204" pitchFamily="34" charset="0"/>
            </a:endParaRPr>
          </a:p>
          <a:p>
            <a:pPr>
              <a:lnSpc>
                <a:spcPct val="125000"/>
              </a:lnSpc>
              <a:spcBef>
                <a:spcPts val="600"/>
              </a:spcBef>
              <a:buSzPts val="2800"/>
            </a:pPr>
            <a:r>
              <a:rPr lang="es-AR" sz="2800" dirty="0">
                <a:solidFill>
                  <a:srgbClr val="0563C1"/>
                </a:solidFill>
                <a:latin typeface="Arial" panose="020B0604020202020204" pitchFamily="34" charset="0"/>
                <a:ea typeface="Open Sans"/>
                <a:cs typeface="Arial" panose="020B0604020202020204" pitchFamily="34" charset="0"/>
                <a:hlinkClick r:id="rId8">
                  <a:extLst>
                    <a:ext uri="{A12FA001-AC4F-418D-AE19-62706E023703}">
                      <ahyp:hlinkClr xmlns:ahyp="http://schemas.microsoft.com/office/drawing/2018/hyperlinkcolor" xmlns="" val="tx"/>
                    </a:ext>
                  </a:extLst>
                </a:hlinkClick>
              </a:rPr>
              <a:t>Galería de documentos </a:t>
            </a:r>
            <a:r>
              <a:rPr lang="es-AR" sz="2800" dirty="0" err="1">
                <a:solidFill>
                  <a:srgbClr val="0563C1"/>
                </a:solidFill>
                <a:latin typeface="Arial" panose="020B0604020202020204" pitchFamily="34" charset="0"/>
                <a:ea typeface="Open Sans"/>
                <a:cs typeface="Arial" panose="020B0604020202020204" pitchFamily="34" charset="0"/>
                <a:hlinkClick r:id="rId8">
                  <a:extLst>
                    <a:ext uri="{A12FA001-AC4F-418D-AE19-62706E023703}">
                      <ahyp:hlinkClr xmlns:ahyp="http://schemas.microsoft.com/office/drawing/2018/hyperlinkcolor" xmlns="" val="tx"/>
                    </a:ext>
                  </a:extLst>
                </a:hlinkClick>
              </a:rPr>
              <a:t>Rmarkdown</a:t>
            </a:r>
            <a:r>
              <a:rPr lang="es-AR" sz="2800" dirty="0">
                <a:solidFill>
                  <a:srgbClr val="0563C1"/>
                </a:solidFill>
                <a:latin typeface="Arial" panose="020B0604020202020204" pitchFamily="34" charset="0"/>
                <a:ea typeface="Open Sans"/>
                <a:cs typeface="Arial" panose="020B0604020202020204" pitchFamily="34" charset="0"/>
                <a:hlinkClick r:id="rId8">
                  <a:extLst>
                    <a:ext uri="{A12FA001-AC4F-418D-AE19-62706E023703}">
                      <ahyp:hlinkClr xmlns:ahyp="http://schemas.microsoft.com/office/drawing/2018/hyperlinkcolor" xmlns="" val="tx"/>
                    </a:ext>
                  </a:extLst>
                </a:hlinkClick>
              </a:rPr>
              <a:t> (inglés)</a:t>
            </a:r>
            <a:endParaRPr sz="2800" dirty="0">
              <a:solidFill>
                <a:srgbClr val="0563C1"/>
              </a:solidFill>
              <a:latin typeface="Arial" panose="020B0604020202020204" pitchFamily="34" charset="0"/>
              <a:ea typeface="Open Sans"/>
              <a:cs typeface="Arial" panose="020B0604020202020204" pitchFamily="34"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28"/>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212" name="Google Shape;212;p28"/>
          <p:cNvSpPr/>
          <p:nvPr/>
        </p:nvSpPr>
        <p:spPr>
          <a:xfrm>
            <a:off x="203200" y="1362839"/>
            <a:ext cx="11541760" cy="55092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40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r>
              <a:rPr lang="es-AR" sz="4000" b="1" i="0" u="none" strike="noStrike" cap="none" dirty="0">
                <a:solidFill>
                  <a:srgbClr val="7030A0"/>
                </a:solidFill>
                <a:latin typeface="Arial"/>
                <a:ea typeface="Arial"/>
                <a:cs typeface="Arial"/>
                <a:sym typeface="Arial"/>
              </a:rPr>
              <a:t>Si </a:t>
            </a:r>
            <a:r>
              <a:rPr lang="es-AR" sz="4000" b="1" i="0" u="none" strike="noStrike" cap="none" dirty="0" err="1">
                <a:solidFill>
                  <a:srgbClr val="7030A0"/>
                </a:solidFill>
                <a:latin typeface="Arial"/>
                <a:ea typeface="Arial"/>
                <a:cs typeface="Arial"/>
                <a:sym typeface="Arial"/>
              </a:rPr>
              <a:t>querés</a:t>
            </a:r>
            <a:r>
              <a:rPr lang="es-AR" sz="4000" b="1" i="0" u="none" strike="noStrike" cap="none" dirty="0">
                <a:solidFill>
                  <a:srgbClr val="7030A0"/>
                </a:solidFill>
                <a:latin typeface="Arial"/>
                <a:ea typeface="Arial"/>
                <a:cs typeface="Arial"/>
                <a:sym typeface="Arial"/>
              </a:rPr>
              <a:t> seguirnos en las redes sociales</a:t>
            </a:r>
            <a:endParaRPr dirty="0"/>
          </a:p>
          <a:p>
            <a:pPr marL="0" marR="0" lvl="0" indent="0" algn="l" rtl="0">
              <a:lnSpc>
                <a:spcPct val="100000"/>
              </a:lnSpc>
              <a:spcBef>
                <a:spcPts val="0"/>
              </a:spcBef>
              <a:spcAft>
                <a:spcPts val="0"/>
              </a:spcAft>
              <a:buNone/>
            </a:pPr>
            <a:endParaRPr sz="44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44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24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2000" b="0" i="0" u="sng" strike="noStrike" cap="none" dirty="0">
              <a:solidFill>
                <a:srgbClr val="9900CC"/>
              </a:solidFill>
              <a:latin typeface="Arial"/>
              <a:ea typeface="Arial"/>
              <a:cs typeface="Arial"/>
              <a:sym typeface="Arial"/>
              <a:hlinkClick r:id="rId4">
                <a:extLst>
                  <a:ext uri="{A12FA001-AC4F-418D-AE19-62706E023703}">
                    <ahyp:hlinkClr xmlns:ahyp="http://schemas.microsoft.com/office/drawing/2018/hyperlinkcolor" xmlns="" val="tx"/>
                  </a:ext>
                </a:extLst>
              </a:hlinkClick>
            </a:endParaRPr>
          </a:p>
          <a:p>
            <a:pPr marL="0" marR="0" lvl="0" indent="0" algn="l" rtl="0">
              <a:lnSpc>
                <a:spcPct val="100000"/>
              </a:lnSpc>
              <a:spcBef>
                <a:spcPts val="0"/>
              </a:spcBef>
              <a:spcAft>
                <a:spcPts val="0"/>
              </a:spcAft>
              <a:buNone/>
            </a:pPr>
            <a:endParaRPr sz="2000" b="0" i="0" u="none" strike="noStrike" cap="none" dirty="0">
              <a:solidFill>
                <a:srgbClr val="9900CC"/>
              </a:solidFill>
              <a:latin typeface="Arial"/>
              <a:ea typeface="Arial"/>
              <a:cs typeface="Arial"/>
              <a:sym typeface="Arial"/>
            </a:endParaRPr>
          </a:p>
          <a:p>
            <a:pPr marL="0" marR="0" lvl="0" indent="0" algn="l" rtl="0">
              <a:lnSpc>
                <a:spcPct val="100000"/>
              </a:lnSpc>
              <a:spcBef>
                <a:spcPts val="0"/>
              </a:spcBef>
              <a:spcAft>
                <a:spcPts val="0"/>
              </a:spcAft>
              <a:buNone/>
            </a:pPr>
            <a:r>
              <a:rPr lang="es-AR" sz="3600" b="0" i="0" u="none" strike="noStrike" cap="none" dirty="0">
                <a:solidFill>
                  <a:srgbClr val="9900CC"/>
                </a:solidFill>
                <a:latin typeface="Arial"/>
                <a:ea typeface="Arial"/>
                <a:cs typeface="Arial"/>
                <a:sym typeface="Arial"/>
              </a:rPr>
              <a:t/>
            </a:r>
            <a:br>
              <a:rPr lang="es-AR" sz="3600" b="0" i="0" u="none" strike="noStrike" cap="none" dirty="0">
                <a:solidFill>
                  <a:srgbClr val="9900CC"/>
                </a:solidFill>
                <a:latin typeface="Arial"/>
                <a:ea typeface="Arial"/>
                <a:cs typeface="Arial"/>
                <a:sym typeface="Arial"/>
              </a:rPr>
            </a:br>
            <a:endParaRPr sz="20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44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2000" b="0" i="0" u="none" strike="noStrike" cap="none" dirty="0">
              <a:solidFill>
                <a:srgbClr val="7030A0"/>
              </a:solidFill>
              <a:latin typeface="Arial"/>
              <a:ea typeface="Arial"/>
              <a:cs typeface="Arial"/>
              <a:sym typeface="Arial"/>
            </a:endParaRPr>
          </a:p>
        </p:txBody>
      </p:sp>
      <p:pic>
        <p:nvPicPr>
          <p:cNvPr id="213" name="Google Shape;213;p28"/>
          <p:cNvPicPr preferRelativeResize="0"/>
          <p:nvPr/>
        </p:nvPicPr>
        <p:blipFill rotWithShape="1">
          <a:blip r:embed="rId5">
            <a:alphaModFix/>
          </a:blip>
          <a:srcRect/>
          <a:stretch/>
        </p:blipFill>
        <p:spPr>
          <a:xfrm>
            <a:off x="786384" y="3247132"/>
            <a:ext cx="5023104" cy="1491746"/>
          </a:xfrm>
          <a:prstGeom prst="rect">
            <a:avLst/>
          </a:prstGeom>
          <a:noFill/>
          <a:ln>
            <a:noFill/>
          </a:ln>
        </p:spPr>
      </p:pic>
      <p:pic>
        <p:nvPicPr>
          <p:cNvPr id="214" name="Google Shape;214;p28"/>
          <p:cNvPicPr preferRelativeResize="0"/>
          <p:nvPr/>
        </p:nvPicPr>
        <p:blipFill rotWithShape="1">
          <a:blip r:embed="rId6">
            <a:alphaModFix/>
          </a:blip>
          <a:srcRect/>
          <a:stretch/>
        </p:blipFill>
        <p:spPr>
          <a:xfrm>
            <a:off x="6256528" y="3125595"/>
            <a:ext cx="5327904" cy="1983688"/>
          </a:xfrm>
          <a:prstGeom prst="rect">
            <a:avLst/>
          </a:prstGeom>
          <a:noFill/>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9"/>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220" name="Google Shape;220;p29"/>
          <p:cNvSpPr/>
          <p:nvPr/>
        </p:nvSpPr>
        <p:spPr>
          <a:xfrm>
            <a:off x="203200" y="1525677"/>
            <a:ext cx="11541760" cy="35393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40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r>
              <a:rPr lang="es-AR" sz="4000" b="1" i="0" u="none" strike="noStrike" cap="none" dirty="0">
                <a:solidFill>
                  <a:srgbClr val="7030A0"/>
                </a:solidFill>
                <a:latin typeface="Arial"/>
                <a:ea typeface="Arial"/>
                <a:cs typeface="Arial"/>
                <a:sym typeface="Arial"/>
              </a:rPr>
              <a:t>Otras </a:t>
            </a:r>
            <a:endParaRPr dirty="0"/>
          </a:p>
          <a:p>
            <a:pPr marL="0" marR="0" lvl="0" indent="0" algn="l" rtl="0">
              <a:lnSpc>
                <a:spcPct val="100000"/>
              </a:lnSpc>
              <a:spcBef>
                <a:spcPts val="0"/>
              </a:spcBef>
              <a:spcAft>
                <a:spcPts val="0"/>
              </a:spcAft>
              <a:buNone/>
            </a:pPr>
            <a:r>
              <a:rPr lang="es-AR" sz="4000" b="1" i="0" u="none" strike="noStrike" cap="none" dirty="0">
                <a:solidFill>
                  <a:srgbClr val="7030A0"/>
                </a:solidFill>
                <a:latin typeface="Arial"/>
                <a:ea typeface="Arial"/>
                <a:cs typeface="Arial"/>
                <a:sym typeface="Arial"/>
              </a:rPr>
              <a:t>Comunidades</a:t>
            </a:r>
            <a:endParaRPr dirty="0"/>
          </a:p>
          <a:p>
            <a:pPr marL="0" marR="0" lvl="0" indent="0" algn="l" rtl="0">
              <a:lnSpc>
                <a:spcPct val="100000"/>
              </a:lnSpc>
              <a:spcBef>
                <a:spcPts val="0"/>
              </a:spcBef>
              <a:spcAft>
                <a:spcPts val="0"/>
              </a:spcAft>
              <a:buNone/>
            </a:pPr>
            <a:r>
              <a:rPr lang="es-AR" sz="4000" b="1" i="0" u="none" strike="noStrike" cap="none" dirty="0">
                <a:solidFill>
                  <a:srgbClr val="7030A0"/>
                </a:solidFill>
                <a:latin typeface="Arial"/>
                <a:ea typeface="Arial"/>
                <a:cs typeface="Arial"/>
                <a:sym typeface="Arial"/>
              </a:rPr>
              <a:t>De</a:t>
            </a:r>
            <a:endParaRPr dirty="0"/>
          </a:p>
          <a:p>
            <a:pPr marL="0" marR="0" lvl="0" indent="0" algn="l" rtl="0">
              <a:lnSpc>
                <a:spcPct val="100000"/>
              </a:lnSpc>
              <a:spcBef>
                <a:spcPts val="0"/>
              </a:spcBef>
              <a:spcAft>
                <a:spcPts val="0"/>
              </a:spcAft>
              <a:buNone/>
            </a:pPr>
            <a:r>
              <a:rPr lang="es-AR" sz="4000" b="1" i="0" u="none" strike="noStrike" cap="none" dirty="0">
                <a:solidFill>
                  <a:srgbClr val="7030A0"/>
                </a:solidFill>
                <a:latin typeface="Arial"/>
                <a:ea typeface="Arial"/>
                <a:cs typeface="Arial"/>
                <a:sym typeface="Arial"/>
              </a:rPr>
              <a:t>Aprendizaje</a:t>
            </a:r>
            <a:r>
              <a:rPr lang="es-AR" sz="4400" b="1" i="0" u="none" strike="noStrike" cap="none" dirty="0">
                <a:solidFill>
                  <a:srgbClr val="7030A0"/>
                </a:solidFill>
                <a:latin typeface="Arial"/>
                <a:ea typeface="Arial"/>
                <a:cs typeface="Arial"/>
                <a:sym typeface="Arial"/>
              </a:rPr>
              <a:t>  </a:t>
            </a:r>
            <a:endParaRPr dirty="0"/>
          </a:p>
          <a:p>
            <a:pPr marL="0" marR="0" lvl="0" indent="0" algn="l" rtl="0">
              <a:lnSpc>
                <a:spcPct val="100000"/>
              </a:lnSpc>
              <a:spcBef>
                <a:spcPts val="0"/>
              </a:spcBef>
              <a:spcAft>
                <a:spcPts val="0"/>
              </a:spcAft>
              <a:buNone/>
            </a:pPr>
            <a:endParaRPr sz="2000" b="0" i="0" u="none" strike="noStrike" cap="none" dirty="0">
              <a:solidFill>
                <a:srgbClr val="7030A0"/>
              </a:solidFill>
              <a:latin typeface="Arial"/>
              <a:ea typeface="Arial"/>
              <a:cs typeface="Arial"/>
              <a:sym typeface="Arial"/>
            </a:endParaRPr>
          </a:p>
        </p:txBody>
      </p:sp>
      <p:pic>
        <p:nvPicPr>
          <p:cNvPr id="221" name="Google Shape;221;p29"/>
          <p:cNvPicPr preferRelativeResize="0"/>
          <p:nvPr/>
        </p:nvPicPr>
        <p:blipFill rotWithShape="1">
          <a:blip r:embed="rId4">
            <a:alphaModFix/>
          </a:blip>
          <a:srcRect/>
          <a:stretch/>
        </p:blipFill>
        <p:spPr>
          <a:xfrm>
            <a:off x="3861752" y="1751112"/>
            <a:ext cx="3228975" cy="3533775"/>
          </a:xfrm>
          <a:prstGeom prst="rect">
            <a:avLst/>
          </a:prstGeom>
          <a:noFill/>
          <a:ln>
            <a:noFill/>
          </a:ln>
        </p:spPr>
      </p:pic>
      <p:pic>
        <p:nvPicPr>
          <p:cNvPr id="222" name="Google Shape;222;p29"/>
          <p:cNvPicPr preferRelativeResize="0"/>
          <p:nvPr/>
        </p:nvPicPr>
        <p:blipFill rotWithShape="1">
          <a:blip r:embed="rId5">
            <a:alphaModFix/>
          </a:blip>
          <a:srcRect/>
          <a:stretch/>
        </p:blipFill>
        <p:spPr>
          <a:xfrm>
            <a:off x="6614954" y="4545330"/>
            <a:ext cx="5438775" cy="571500"/>
          </a:xfrm>
          <a:prstGeom prst="rect">
            <a:avLst/>
          </a:prstGeom>
          <a:noFill/>
          <a:ln>
            <a:noFill/>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227" name="Google Shape;227;p30"/>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228" name="Google Shape;228;p30"/>
          <p:cNvSpPr/>
          <p:nvPr/>
        </p:nvSpPr>
        <p:spPr>
          <a:xfrm>
            <a:off x="203200" y="1525677"/>
            <a:ext cx="11541760" cy="421653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4000" b="1" i="0" u="none" strike="noStrike" cap="none">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4400" b="1" i="0" u="none" strike="noStrike" cap="none">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2400" b="1" i="0" u="none" strike="noStrike" cap="none">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2000" b="0" i="0" u="sng" strike="noStrike" cap="none">
              <a:solidFill>
                <a:srgbClr val="9900CC"/>
              </a:solidFill>
              <a:latin typeface="Arial"/>
              <a:ea typeface="Arial"/>
              <a:cs typeface="Arial"/>
              <a:sym typeface="Arial"/>
              <a:hlinkClick r:id="rId4">
                <a:extLst>
                  <a:ext uri="{A12FA001-AC4F-418D-AE19-62706E023703}">
                    <ahyp:hlinkClr xmlns:ahyp="http://schemas.microsoft.com/office/drawing/2018/hyperlinkcolor" xmlns="" val="tx"/>
                  </a:ext>
                </a:extLst>
              </a:hlinkClick>
            </a:endParaRPr>
          </a:p>
          <a:p>
            <a:pPr marL="0" marR="0" lvl="0" indent="0" algn="l" rtl="0">
              <a:lnSpc>
                <a:spcPct val="100000"/>
              </a:lnSpc>
              <a:spcBef>
                <a:spcPts val="0"/>
              </a:spcBef>
              <a:spcAft>
                <a:spcPts val="0"/>
              </a:spcAft>
              <a:buNone/>
            </a:pPr>
            <a:endParaRPr sz="2000" b="0" i="0" u="none" strike="noStrike" cap="none">
              <a:solidFill>
                <a:srgbClr val="9900CC"/>
              </a:solidFill>
              <a:latin typeface="Arial"/>
              <a:ea typeface="Arial"/>
              <a:cs typeface="Arial"/>
              <a:sym typeface="Arial"/>
            </a:endParaRPr>
          </a:p>
          <a:p>
            <a:pPr marL="0" marR="0" lvl="0" indent="0" algn="l" rtl="0">
              <a:lnSpc>
                <a:spcPct val="100000"/>
              </a:lnSpc>
              <a:spcBef>
                <a:spcPts val="0"/>
              </a:spcBef>
              <a:spcAft>
                <a:spcPts val="0"/>
              </a:spcAft>
              <a:buNone/>
            </a:pPr>
            <a:r>
              <a:rPr lang="es-AR" sz="3600" b="0" i="0" u="none" strike="noStrike" cap="none">
                <a:solidFill>
                  <a:srgbClr val="9900CC"/>
                </a:solidFill>
                <a:latin typeface="Arial"/>
                <a:ea typeface="Arial"/>
                <a:cs typeface="Arial"/>
                <a:sym typeface="Arial"/>
              </a:rPr>
              <a:t/>
            </a:r>
            <a:br>
              <a:rPr lang="es-AR" sz="3600" b="0" i="0" u="none" strike="noStrike" cap="none">
                <a:solidFill>
                  <a:srgbClr val="9900CC"/>
                </a:solidFill>
                <a:latin typeface="Arial"/>
                <a:ea typeface="Arial"/>
                <a:cs typeface="Arial"/>
                <a:sym typeface="Arial"/>
              </a:rPr>
            </a:br>
            <a:endParaRPr sz="2000" b="1" i="0" u="none" strike="noStrike" cap="none">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4400" b="1" i="0" u="none" strike="noStrike" cap="none">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2000" b="0" i="0" u="none" strike="noStrike" cap="none">
              <a:solidFill>
                <a:srgbClr val="7030A0"/>
              </a:solidFill>
              <a:latin typeface="Arial"/>
              <a:ea typeface="Arial"/>
              <a:cs typeface="Arial"/>
              <a:sym typeface="Arial"/>
            </a:endParaRPr>
          </a:p>
        </p:txBody>
      </p:sp>
      <p:sp>
        <p:nvSpPr>
          <p:cNvPr id="229" name="Google Shape;229;p30"/>
          <p:cNvSpPr txBox="1"/>
          <p:nvPr/>
        </p:nvSpPr>
        <p:spPr>
          <a:xfrm>
            <a:off x="2350135" y="2658100"/>
            <a:ext cx="7247890" cy="13233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8000" b="0" i="0" u="none" strike="noStrike" cap="none" dirty="0">
                <a:solidFill>
                  <a:srgbClr val="7030A0"/>
                </a:solidFill>
                <a:latin typeface="Brush Script MT" panose="03060802040406070304" pitchFamily="66" charset="0"/>
                <a:ea typeface="Courgette"/>
                <a:cs typeface="Courgette"/>
                <a:sym typeface="Courgette"/>
              </a:rPr>
              <a:t>Muchas Gracias</a:t>
            </a:r>
            <a:r>
              <a:rPr lang="es-AR" sz="8000" b="0" i="0" u="none" strike="noStrike" cap="none" dirty="0">
                <a:solidFill>
                  <a:srgbClr val="7030A0"/>
                </a:solidFill>
                <a:latin typeface="Brush Script MT" panose="03060802040406070304" pitchFamily="66" charset="0"/>
                <a:ea typeface="Architects Daughter"/>
                <a:cs typeface="Architects Daughter"/>
                <a:sym typeface="Architects Daughter"/>
              </a:rPr>
              <a:t> !!!</a:t>
            </a:r>
            <a:endParaRPr sz="8000" b="0" i="0" u="none" strike="noStrike" cap="none" dirty="0">
              <a:solidFill>
                <a:srgbClr val="7030A0"/>
              </a:solidFill>
              <a:latin typeface="Brush Script MT" panose="03060802040406070304" pitchFamily="66" charset="0"/>
              <a:ea typeface="Architects Daughter"/>
              <a:cs typeface="Architects Daughter"/>
              <a:sym typeface="Architects Daughte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pic>
        <p:nvPicPr>
          <p:cNvPr id="83" name="Google Shape;83;p2"/>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84" name="Google Shape;84;p2"/>
          <p:cNvSpPr/>
          <p:nvPr/>
        </p:nvSpPr>
        <p:spPr>
          <a:xfrm>
            <a:off x="3169920" y="2850720"/>
            <a:ext cx="7406640" cy="17542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4400" b="1" i="0" u="none" strike="noStrike" cap="none" dirty="0">
                <a:solidFill>
                  <a:srgbClr val="7030A0"/>
                </a:solidFill>
                <a:latin typeface="Arial"/>
                <a:ea typeface="Arial"/>
                <a:cs typeface="Arial"/>
                <a:sym typeface="Arial"/>
              </a:rPr>
              <a:t>Programación en R RMARKDOWN</a:t>
            </a:r>
            <a:endParaRPr sz="44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r>
              <a:rPr lang="es-AR" sz="2000" b="0" i="0" u="none" strike="noStrike" cap="none" dirty="0" err="1">
                <a:solidFill>
                  <a:srgbClr val="7030A0"/>
                </a:solidFill>
                <a:latin typeface="Arial"/>
                <a:ea typeface="Arial"/>
                <a:cs typeface="Arial"/>
                <a:sym typeface="Arial"/>
              </a:rPr>
              <a:t>RLadies</a:t>
            </a:r>
            <a:r>
              <a:rPr lang="es-AR" sz="2000" b="0" i="0" u="none" strike="noStrike" cap="none" dirty="0">
                <a:solidFill>
                  <a:srgbClr val="7030A0"/>
                </a:solidFill>
                <a:latin typeface="Arial"/>
                <a:ea typeface="Arial"/>
                <a:cs typeface="Arial"/>
                <a:sym typeface="Arial"/>
              </a:rPr>
              <a:t> </a:t>
            </a:r>
            <a:r>
              <a:rPr lang="es-AR" sz="2000" b="0" i="0" u="none" strike="noStrike" cap="none" dirty="0" smtClean="0">
                <a:solidFill>
                  <a:srgbClr val="7030A0"/>
                </a:solidFill>
                <a:latin typeface="Arial"/>
                <a:ea typeface="Arial"/>
                <a:cs typeface="Arial"/>
                <a:sym typeface="Arial"/>
              </a:rPr>
              <a:t>Buenos Aires, </a:t>
            </a:r>
            <a:r>
              <a:rPr lang="es-AR" sz="2000" b="0" i="0" u="none" strike="noStrike" cap="none" dirty="0" err="1" smtClean="0">
                <a:solidFill>
                  <a:srgbClr val="7030A0"/>
                </a:solidFill>
                <a:latin typeface="Arial"/>
                <a:ea typeface="Arial"/>
                <a:cs typeface="Arial"/>
                <a:sym typeface="Arial"/>
              </a:rPr>
              <a:t>RLadies_Resistencia</a:t>
            </a:r>
            <a:r>
              <a:rPr lang="es-AR" sz="2000" b="0" i="0" u="none" strike="noStrike" cap="none" dirty="0" smtClean="0">
                <a:solidFill>
                  <a:srgbClr val="7030A0"/>
                </a:solidFill>
                <a:latin typeface="Arial"/>
                <a:ea typeface="Arial"/>
                <a:cs typeface="Arial"/>
                <a:sym typeface="Arial"/>
              </a:rPr>
              <a:t>  Corrientes</a:t>
            </a:r>
            <a:endParaRPr sz="2000" b="0" i="0" u="none" strike="noStrike" cap="none" dirty="0">
              <a:solidFill>
                <a:srgbClr val="7030A0"/>
              </a:solidFill>
              <a:latin typeface="Arial"/>
              <a:ea typeface="Arial"/>
              <a:cs typeface="Arial"/>
              <a:sym typeface="Arial"/>
            </a:endParaRPr>
          </a:p>
        </p:txBody>
      </p:sp>
      <p:sp>
        <p:nvSpPr>
          <p:cNvPr id="4" name="2 Rectángulo">
            <a:extLst>
              <a:ext uri="{FF2B5EF4-FFF2-40B4-BE49-F238E27FC236}">
                <a16:creationId xmlns:a16="http://schemas.microsoft.com/office/drawing/2014/main" id="{30376958-7C2F-A14C-8A5B-214D2D9D7DCA}"/>
              </a:ext>
            </a:extLst>
          </p:cNvPr>
          <p:cNvSpPr/>
          <p:nvPr/>
        </p:nvSpPr>
        <p:spPr>
          <a:xfrm>
            <a:off x="434033" y="1970258"/>
            <a:ext cx="11323934" cy="769441"/>
          </a:xfrm>
          <a:prstGeom prst="rect">
            <a:avLst/>
          </a:prstGeom>
          <a:solidFill>
            <a:schemeClr val="bg1"/>
          </a:solidFill>
        </p:spPr>
        <p:txBody>
          <a:bodyPr wrap="none">
            <a:spAutoFit/>
          </a:bodyPr>
          <a:lstStyle/>
          <a:p>
            <a:pPr algn="ctr"/>
            <a:r>
              <a:rPr lang="es-ES" sz="4400" dirty="0">
                <a:solidFill>
                  <a:srgbClr val="7030A0"/>
                </a:solidFill>
              </a:rPr>
              <a:t>Análisis de datos: tus primeras herramientas</a:t>
            </a:r>
            <a:endParaRPr lang="en-US" sz="4400" dirty="0">
              <a:solidFill>
                <a:srgbClr val="7030A0"/>
              </a:solidFill>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5"/>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90" name="Google Shape;90;p15"/>
          <p:cNvSpPr/>
          <p:nvPr/>
        </p:nvSpPr>
        <p:spPr>
          <a:xfrm>
            <a:off x="0" y="1613418"/>
            <a:ext cx="12135600" cy="352400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2000" b="0"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r>
              <a:rPr lang="es-AR" sz="2000" b="0" i="0" u="none" strike="noStrike" cap="none" dirty="0">
                <a:solidFill>
                  <a:srgbClr val="7030A0"/>
                </a:solidFill>
                <a:latin typeface="Arial"/>
                <a:ea typeface="Arial"/>
                <a:cs typeface="Arial"/>
                <a:sym typeface="Arial"/>
              </a:rPr>
              <a:t>			     </a:t>
            </a:r>
            <a:r>
              <a:rPr lang="es-AR" sz="2400" b="1" i="0" u="none" strike="noStrike" cap="none" dirty="0">
                <a:solidFill>
                  <a:srgbClr val="7030A0"/>
                </a:solidFill>
                <a:latin typeface="Arial"/>
                <a:ea typeface="Arial"/>
                <a:cs typeface="Arial"/>
                <a:sym typeface="Arial"/>
              </a:rPr>
              <a:t>Mónica Alonso – Rladies BA</a:t>
            </a:r>
            <a:endParaRPr dirty="0"/>
          </a:p>
          <a:p>
            <a:pPr marL="0" marR="0" lvl="0" indent="0" algn="l" rtl="0">
              <a:lnSpc>
                <a:spcPct val="100000"/>
              </a:lnSpc>
              <a:spcBef>
                <a:spcPts val="0"/>
              </a:spcBef>
              <a:spcAft>
                <a:spcPts val="0"/>
              </a:spcAft>
              <a:buNone/>
            </a:pPr>
            <a:r>
              <a:rPr lang="es-AR" sz="2000" b="0" i="0" u="none" strike="noStrike" cap="none" dirty="0">
                <a:solidFill>
                  <a:srgbClr val="7030A0"/>
                </a:solidFill>
                <a:latin typeface="Arial"/>
                <a:ea typeface="Arial"/>
                <a:cs typeface="Arial"/>
                <a:sym typeface="Arial"/>
              </a:rPr>
              <a:t>			     </a:t>
            </a:r>
            <a:r>
              <a:rPr lang="es-AR" sz="2400" i="0" u="none" strike="noStrike" cap="none" dirty="0">
                <a:solidFill>
                  <a:srgbClr val="7030A0"/>
                </a:solidFill>
                <a:latin typeface="Arial"/>
                <a:ea typeface="Arial"/>
                <a:cs typeface="Arial"/>
                <a:sym typeface="Arial"/>
              </a:rPr>
              <a:t>Desarrolladora y Analista de Datos</a:t>
            </a:r>
            <a:endParaRPr dirty="0"/>
          </a:p>
          <a:p>
            <a:pPr marL="0" marR="0" lvl="3" indent="0" algn="l" rtl="0">
              <a:lnSpc>
                <a:spcPct val="100000"/>
              </a:lnSpc>
              <a:spcBef>
                <a:spcPts val="0"/>
              </a:spcBef>
              <a:spcAft>
                <a:spcPts val="0"/>
              </a:spcAft>
              <a:buNone/>
            </a:pPr>
            <a:r>
              <a:rPr lang="es-AR" sz="2000" b="0" i="0" u="none" strike="noStrike" cap="none" dirty="0">
                <a:solidFill>
                  <a:srgbClr val="7030A0"/>
                </a:solidFill>
                <a:latin typeface="Arial"/>
                <a:ea typeface="Arial"/>
                <a:cs typeface="Arial"/>
                <a:sym typeface="Arial"/>
              </a:rPr>
              <a:t>				</a:t>
            </a:r>
            <a:endParaRPr dirty="0"/>
          </a:p>
          <a:p>
            <a:pPr marL="0" marR="0" lvl="3" indent="0" algn="l" rtl="0">
              <a:lnSpc>
                <a:spcPct val="100000"/>
              </a:lnSpc>
              <a:spcBef>
                <a:spcPts val="0"/>
              </a:spcBef>
              <a:spcAft>
                <a:spcPts val="0"/>
              </a:spcAft>
              <a:buNone/>
            </a:pPr>
            <a:r>
              <a:rPr lang="es-AR" sz="2000" b="0" i="0" u="none" strike="noStrike" cap="none" dirty="0">
                <a:solidFill>
                  <a:srgbClr val="7030A0"/>
                </a:solidFill>
                <a:latin typeface="Arial"/>
                <a:ea typeface="Arial"/>
                <a:cs typeface="Arial"/>
                <a:sym typeface="Arial"/>
              </a:rPr>
              <a:t>				</a:t>
            </a:r>
            <a:endParaRPr dirty="0"/>
          </a:p>
          <a:p>
            <a:pPr marL="0" marR="0" lvl="3" indent="0" algn="l" rtl="0">
              <a:lnSpc>
                <a:spcPct val="100000"/>
              </a:lnSpc>
              <a:spcBef>
                <a:spcPts val="0"/>
              </a:spcBef>
              <a:spcAft>
                <a:spcPts val="0"/>
              </a:spcAft>
              <a:buNone/>
            </a:pPr>
            <a:r>
              <a:rPr lang="es-AR" sz="2000" b="0" i="0" u="none" strike="noStrike" cap="none" dirty="0">
                <a:solidFill>
                  <a:srgbClr val="7030A0"/>
                </a:solidFill>
                <a:latin typeface="Arial"/>
                <a:ea typeface="Arial"/>
                <a:cs typeface="Arial"/>
                <a:sym typeface="Arial"/>
              </a:rPr>
              <a:t>				 </a:t>
            </a:r>
            <a:r>
              <a:rPr lang="es-AR" sz="2000" dirty="0">
                <a:solidFill>
                  <a:srgbClr val="7030A0"/>
                </a:solidFill>
              </a:rPr>
              <a:t>  </a:t>
            </a:r>
            <a:r>
              <a:rPr lang="es-AR" sz="2400" b="1" i="0" u="none" strike="noStrike" cap="none" dirty="0">
                <a:solidFill>
                  <a:srgbClr val="7030A0"/>
                </a:solidFill>
                <a:latin typeface="Arial"/>
                <a:ea typeface="Arial"/>
                <a:cs typeface="Arial"/>
                <a:sym typeface="Arial"/>
              </a:rPr>
              <a:t>Virginia García Alonso – Rladies BA</a:t>
            </a:r>
            <a:endParaRPr sz="24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r>
              <a:rPr lang="es-AR" sz="2000" b="0" i="0" u="none" strike="noStrike" cap="none" dirty="0">
                <a:solidFill>
                  <a:srgbClr val="7030A0"/>
                </a:solidFill>
                <a:latin typeface="Arial"/>
                <a:ea typeface="Arial"/>
                <a:cs typeface="Arial"/>
                <a:sym typeface="Arial"/>
              </a:rPr>
              <a:t>		</a:t>
            </a:r>
            <a:r>
              <a:rPr lang="es-AR" sz="2000" dirty="0">
                <a:solidFill>
                  <a:srgbClr val="7030A0"/>
                </a:solidFill>
              </a:rPr>
              <a:t>		   Becaria postdoctoral IBBEA, CONICET-UBA</a:t>
            </a:r>
            <a:r>
              <a:rPr lang="es-AR" sz="2400" b="1" i="0" u="none" strike="noStrike" cap="none" dirty="0">
                <a:solidFill>
                  <a:srgbClr val="7030A0"/>
                </a:solidFill>
                <a:latin typeface="Arial"/>
                <a:ea typeface="Arial"/>
                <a:cs typeface="Arial"/>
                <a:sym typeface="Arial"/>
              </a:rPr>
              <a:t>		</a:t>
            </a:r>
            <a:r>
              <a:rPr lang="es-AR" sz="2000" b="0" i="0" u="none" strike="noStrike" cap="none" dirty="0">
                <a:solidFill>
                  <a:srgbClr val="7030A0"/>
                </a:solidFill>
                <a:latin typeface="Arial"/>
                <a:ea typeface="Arial"/>
                <a:cs typeface="Arial"/>
                <a:sym typeface="Arial"/>
              </a:rPr>
              <a:t> </a:t>
            </a:r>
            <a:endParaRPr sz="2000" b="0"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r>
              <a:rPr lang="es-AR" sz="2000" b="0" i="0" u="none" strike="noStrike" cap="none" dirty="0">
                <a:solidFill>
                  <a:srgbClr val="7030A0"/>
                </a:solidFill>
                <a:latin typeface="Arial"/>
                <a:ea typeface="Arial"/>
                <a:cs typeface="Arial"/>
                <a:sym typeface="Arial"/>
              </a:rPr>
              <a:t>							</a:t>
            </a:r>
            <a:endParaRPr dirty="0"/>
          </a:p>
          <a:p>
            <a:pPr marL="0" marR="0" lvl="0" indent="0" algn="ctr" rtl="0">
              <a:lnSpc>
                <a:spcPct val="100000"/>
              </a:lnSpc>
              <a:spcBef>
                <a:spcPts val="0"/>
              </a:spcBef>
              <a:spcAft>
                <a:spcPts val="0"/>
              </a:spcAft>
              <a:buNone/>
            </a:pPr>
            <a:r>
              <a:rPr lang="es-AR" sz="2000" b="1" i="0" u="none" strike="noStrike" cap="none" dirty="0">
                <a:solidFill>
                  <a:srgbClr val="7030A0"/>
                </a:solidFill>
                <a:latin typeface="Arial"/>
                <a:ea typeface="Arial"/>
                <a:cs typeface="Arial"/>
                <a:sym typeface="Arial"/>
              </a:rPr>
              <a:t>	</a:t>
            </a:r>
          </a:p>
          <a:p>
            <a:pPr marL="0" marR="0" lvl="0" indent="0" algn="ctr" rtl="0">
              <a:lnSpc>
                <a:spcPct val="100000"/>
              </a:lnSpc>
              <a:spcBef>
                <a:spcPts val="0"/>
              </a:spcBef>
              <a:spcAft>
                <a:spcPts val="0"/>
              </a:spcAft>
              <a:buNone/>
            </a:pPr>
            <a:r>
              <a:rPr lang="es-AR" sz="2700" b="1" i="0" u="none" strike="noStrike" cap="none" dirty="0">
                <a:solidFill>
                  <a:srgbClr val="7030A0"/>
                </a:solidFill>
                <a:latin typeface="Arial"/>
                <a:ea typeface="Arial"/>
                <a:cs typeface="Arial"/>
                <a:sym typeface="Arial"/>
              </a:rPr>
              <a:t>Y todo el equipo de </a:t>
            </a:r>
            <a:r>
              <a:rPr lang="es-AR" sz="2700" b="1" i="0" u="none" strike="noStrike" cap="none" dirty="0" err="1">
                <a:solidFill>
                  <a:srgbClr val="7030A0"/>
                </a:solidFill>
                <a:latin typeface="Arial"/>
                <a:ea typeface="Arial"/>
                <a:cs typeface="Arial"/>
                <a:sym typeface="Arial"/>
              </a:rPr>
              <a:t>RLadies</a:t>
            </a:r>
            <a:r>
              <a:rPr lang="es-AR" sz="2700" b="1" i="0" u="none" strike="noStrike" cap="none" dirty="0">
                <a:solidFill>
                  <a:srgbClr val="7030A0"/>
                </a:solidFill>
                <a:latin typeface="Arial"/>
                <a:ea typeface="Arial"/>
                <a:cs typeface="Arial"/>
                <a:sym typeface="Arial"/>
              </a:rPr>
              <a:t> BA y </a:t>
            </a:r>
            <a:r>
              <a:rPr lang="es-AR" sz="2700" b="1" i="0" u="none" strike="noStrike" cap="none" dirty="0" err="1">
                <a:solidFill>
                  <a:srgbClr val="7030A0"/>
                </a:solidFill>
                <a:latin typeface="Arial"/>
                <a:ea typeface="Arial"/>
                <a:cs typeface="Arial"/>
                <a:sym typeface="Arial"/>
              </a:rPr>
              <a:t>RLadies_RciaCtes</a:t>
            </a:r>
            <a:endParaRPr sz="2700" b="1" i="0" u="none" strike="noStrike" cap="none" dirty="0">
              <a:solidFill>
                <a:srgbClr val="7030A0"/>
              </a:solidFill>
              <a:latin typeface="Arial"/>
              <a:ea typeface="Arial"/>
              <a:cs typeface="Arial"/>
              <a:sym typeface="Arial"/>
            </a:endParaRPr>
          </a:p>
        </p:txBody>
      </p:sp>
      <p:sp>
        <p:nvSpPr>
          <p:cNvPr id="91" name="Google Shape;91;p15"/>
          <p:cNvSpPr/>
          <p:nvPr/>
        </p:nvSpPr>
        <p:spPr>
          <a:xfrm>
            <a:off x="1764867" y="1835255"/>
            <a:ext cx="1144200" cy="1119900"/>
          </a:xfrm>
          <a:prstGeom prst="ellipse">
            <a:avLst/>
          </a:prstGeom>
          <a:blipFill rotWithShape="1">
            <a:blip r:embed="rId4">
              <a:alphaModFix/>
            </a:blip>
            <a:stretch>
              <a:fillRect/>
            </a:stretch>
          </a:blip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pic>
        <p:nvPicPr>
          <p:cNvPr id="92" name="Google Shape;92;p15"/>
          <p:cNvPicPr preferRelativeResize="0"/>
          <p:nvPr/>
        </p:nvPicPr>
        <p:blipFill rotWithShape="1">
          <a:blip r:embed="rId5">
            <a:alphaModFix/>
          </a:blip>
          <a:srcRect/>
          <a:stretch/>
        </p:blipFill>
        <p:spPr>
          <a:xfrm>
            <a:off x="2711493" y="3128223"/>
            <a:ext cx="1077900" cy="1024500"/>
          </a:xfrm>
          <a:prstGeom prst="ellipse">
            <a:avLst/>
          </a:prstGeom>
          <a:noFill/>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pic>
        <p:nvPicPr>
          <p:cNvPr id="97" name="Google Shape;97;p16"/>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98" name="Google Shape;98;p16"/>
          <p:cNvSpPr/>
          <p:nvPr/>
        </p:nvSpPr>
        <p:spPr>
          <a:xfrm>
            <a:off x="477520" y="1639853"/>
            <a:ext cx="11541760" cy="384716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lang="es-AR" sz="44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r>
              <a:rPr lang="es-AR" sz="4400" b="1" i="0" u="none" strike="noStrike" cap="none" dirty="0">
                <a:solidFill>
                  <a:srgbClr val="7030A0"/>
                </a:solidFill>
                <a:latin typeface="Arial"/>
                <a:ea typeface="Arial"/>
                <a:cs typeface="Arial"/>
                <a:sym typeface="Arial"/>
              </a:rPr>
              <a:t>RLADIES</a:t>
            </a:r>
            <a:endParaRPr dirty="0"/>
          </a:p>
          <a:p>
            <a:pPr marL="0" marR="0" lvl="0" indent="0" algn="l" rtl="0">
              <a:lnSpc>
                <a:spcPct val="100000"/>
              </a:lnSpc>
              <a:spcBef>
                <a:spcPts val="0"/>
              </a:spcBef>
              <a:spcAft>
                <a:spcPts val="0"/>
              </a:spcAft>
              <a:buNone/>
            </a:pPr>
            <a:endParaRPr sz="44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44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r>
              <a:rPr lang="es-AR" sz="2400" b="1" i="0" u="none" strike="noStrike" cap="none" dirty="0">
                <a:solidFill>
                  <a:srgbClr val="7030A0"/>
                </a:solidFill>
                <a:latin typeface="Arial"/>
                <a:ea typeface="Arial"/>
                <a:cs typeface="Arial"/>
                <a:sym typeface="Arial"/>
              </a:rPr>
              <a:t>                                  </a:t>
            </a:r>
          </a:p>
          <a:p>
            <a:pPr marL="0" marR="0" lvl="0" indent="0" algn="l" rtl="0">
              <a:lnSpc>
                <a:spcPct val="100000"/>
              </a:lnSpc>
              <a:spcBef>
                <a:spcPts val="0"/>
              </a:spcBef>
              <a:spcAft>
                <a:spcPts val="0"/>
              </a:spcAft>
              <a:buNone/>
            </a:pPr>
            <a:r>
              <a:rPr lang="es-AR" sz="2400" b="1" dirty="0">
                <a:solidFill>
                  <a:srgbClr val="7030A0"/>
                </a:solidFill>
              </a:rPr>
              <a:t>			                      </a:t>
            </a:r>
            <a:r>
              <a:rPr lang="es-AR" sz="2400" b="1" i="0" u="none" strike="noStrike" cap="none" dirty="0">
                <a:solidFill>
                  <a:srgbClr val="7030A0"/>
                </a:solidFill>
                <a:latin typeface="Arial"/>
                <a:ea typeface="Arial"/>
                <a:cs typeface="Arial"/>
                <a:sym typeface="Arial"/>
                <a:hlinkClick r:id="rId4"/>
              </a:rPr>
              <a:t>Rladies Global</a:t>
            </a:r>
            <a:r>
              <a:rPr lang="es-AR" sz="2400" b="1" i="0" u="none" strike="noStrike" cap="none" dirty="0">
                <a:solidFill>
                  <a:srgbClr val="7030A0"/>
                </a:solidFill>
                <a:latin typeface="Arial"/>
                <a:ea typeface="Arial"/>
                <a:cs typeface="Arial"/>
                <a:sym typeface="Arial"/>
              </a:rPr>
              <a:t>                     </a:t>
            </a:r>
            <a:r>
              <a:rPr lang="es-AR" sz="2400" b="1" i="0" u="none" strike="noStrike" cap="none" dirty="0">
                <a:solidFill>
                  <a:srgbClr val="7030A0"/>
                </a:solidFill>
                <a:latin typeface="Arial"/>
                <a:ea typeface="Arial"/>
                <a:cs typeface="Arial"/>
                <a:sym typeface="Arial"/>
                <a:hlinkClick r:id="rId5"/>
              </a:rPr>
              <a:t>Rladies Argentina</a:t>
            </a:r>
            <a:r>
              <a:rPr lang="es-AR" sz="2400" b="1" i="0" u="none" strike="noStrike" cap="none" dirty="0">
                <a:solidFill>
                  <a:srgbClr val="7030A0"/>
                </a:solidFill>
                <a:latin typeface="Arial"/>
                <a:ea typeface="Arial"/>
                <a:cs typeface="Arial"/>
                <a:sym typeface="Arial"/>
              </a:rPr>
              <a:t> </a:t>
            </a:r>
          </a:p>
          <a:p>
            <a:pPr marL="0" marR="0" lvl="0" indent="0" algn="l" rtl="0">
              <a:lnSpc>
                <a:spcPct val="100000"/>
              </a:lnSpc>
              <a:spcBef>
                <a:spcPts val="0"/>
              </a:spcBef>
              <a:spcAft>
                <a:spcPts val="0"/>
              </a:spcAft>
              <a:buNone/>
            </a:pPr>
            <a:endParaRPr sz="2000" b="0" i="0" u="none" strike="noStrike" cap="none" dirty="0">
              <a:solidFill>
                <a:srgbClr val="7030A0"/>
              </a:solidFill>
              <a:latin typeface="Arial"/>
              <a:ea typeface="Arial"/>
              <a:cs typeface="Arial"/>
              <a:sym typeface="Arial"/>
            </a:endParaRPr>
          </a:p>
        </p:txBody>
      </p:sp>
      <p:pic>
        <p:nvPicPr>
          <p:cNvPr id="99" name="Google Shape;99;p16"/>
          <p:cNvPicPr preferRelativeResize="0"/>
          <p:nvPr/>
        </p:nvPicPr>
        <p:blipFill rotWithShape="1">
          <a:blip r:embed="rId6">
            <a:alphaModFix/>
          </a:blip>
          <a:srcRect/>
          <a:stretch/>
        </p:blipFill>
        <p:spPr>
          <a:xfrm>
            <a:off x="788445" y="2955110"/>
            <a:ext cx="1584960" cy="1584960"/>
          </a:xfrm>
          <a:prstGeom prst="rect">
            <a:avLst/>
          </a:prstGeom>
          <a:noFill/>
          <a:ln>
            <a:noFill/>
          </a:ln>
        </p:spPr>
      </p:pic>
      <p:pic>
        <p:nvPicPr>
          <p:cNvPr id="100" name="Google Shape;100;p16"/>
          <p:cNvPicPr preferRelativeResize="0"/>
          <p:nvPr/>
        </p:nvPicPr>
        <p:blipFill rotWithShape="1">
          <a:blip r:embed="rId7">
            <a:alphaModFix/>
          </a:blip>
          <a:srcRect/>
          <a:stretch/>
        </p:blipFill>
        <p:spPr>
          <a:xfrm>
            <a:off x="9137108" y="1915310"/>
            <a:ext cx="2479357" cy="2731086"/>
          </a:xfrm>
          <a:prstGeom prst="rect">
            <a:avLst/>
          </a:prstGeom>
          <a:noFill/>
          <a:ln>
            <a:noFill/>
          </a:ln>
        </p:spPr>
      </p:pic>
      <p:pic>
        <p:nvPicPr>
          <p:cNvPr id="101" name="Google Shape;101;p16"/>
          <p:cNvPicPr preferRelativeResize="0"/>
          <p:nvPr/>
        </p:nvPicPr>
        <p:blipFill rotWithShape="1">
          <a:blip r:embed="rId8">
            <a:alphaModFix/>
          </a:blip>
          <a:srcRect/>
          <a:stretch/>
        </p:blipFill>
        <p:spPr>
          <a:xfrm>
            <a:off x="3779162" y="1947361"/>
            <a:ext cx="4633675" cy="2714984"/>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pic>
        <p:nvPicPr>
          <p:cNvPr id="106" name="Google Shape;106;p17"/>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08" name="Google Shape;108;p17"/>
          <p:cNvPicPr preferRelativeResize="0"/>
          <p:nvPr/>
        </p:nvPicPr>
        <p:blipFill rotWithShape="1">
          <a:blip r:embed="rId4">
            <a:alphaModFix/>
          </a:blip>
          <a:srcRect/>
          <a:stretch/>
        </p:blipFill>
        <p:spPr>
          <a:xfrm>
            <a:off x="0" y="2048874"/>
            <a:ext cx="12192000" cy="4709870"/>
          </a:xfrm>
          <a:prstGeom prst="rect">
            <a:avLst/>
          </a:prstGeom>
          <a:noFill/>
          <a:ln>
            <a:noFill/>
          </a:ln>
        </p:spPr>
      </p:pic>
      <p:sp>
        <p:nvSpPr>
          <p:cNvPr id="107" name="Google Shape;107;p17"/>
          <p:cNvSpPr/>
          <p:nvPr/>
        </p:nvSpPr>
        <p:spPr>
          <a:xfrm>
            <a:off x="365760" y="1638796"/>
            <a:ext cx="11694160" cy="70784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4000" b="1" i="0" u="none" strike="noStrike" cap="none" dirty="0">
                <a:solidFill>
                  <a:srgbClr val="7030A0"/>
                </a:solidFill>
                <a:latin typeface="Arial"/>
                <a:ea typeface="Arial"/>
                <a:cs typeface="Arial"/>
                <a:sym typeface="Arial"/>
              </a:rPr>
              <a:t>Qué es R y cómo se usa en Ciencia de Datos</a:t>
            </a:r>
            <a:endParaRPr sz="1400" b="0"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13" name="Google Shape;113;p18"/>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114" name="Google Shape;114;p18"/>
          <p:cNvSpPr/>
          <p:nvPr/>
        </p:nvSpPr>
        <p:spPr>
          <a:xfrm>
            <a:off x="365760" y="1638796"/>
            <a:ext cx="11694160" cy="3077766"/>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None/>
            </a:pPr>
            <a:r>
              <a:rPr lang="es-AR" sz="4000" b="1" i="0" u="none" strike="noStrike" cap="none" dirty="0">
                <a:solidFill>
                  <a:srgbClr val="FFFFFF"/>
                </a:solidFill>
                <a:highlight>
                  <a:srgbClr val="5707FD"/>
                </a:highlight>
                <a:latin typeface="Open Sans"/>
                <a:ea typeface="Open Sans"/>
                <a:cs typeface="Open Sans"/>
                <a:sym typeface="Open Sans"/>
              </a:rPr>
              <a:t>¿y qué es </a:t>
            </a:r>
            <a:r>
              <a:rPr lang="es-AR" sz="4000" b="1" i="0" u="none" strike="noStrike" cap="none" dirty="0" err="1">
                <a:solidFill>
                  <a:srgbClr val="FFFFFF"/>
                </a:solidFill>
                <a:highlight>
                  <a:srgbClr val="5707FD"/>
                </a:highlight>
                <a:latin typeface="Open Sans"/>
                <a:ea typeface="Open Sans"/>
                <a:cs typeface="Open Sans"/>
                <a:sym typeface="Open Sans"/>
              </a:rPr>
              <a:t>Rstudio</a:t>
            </a:r>
            <a:r>
              <a:rPr lang="es-AR" sz="4000" b="1" i="0" u="none" strike="noStrike" cap="none" dirty="0">
                <a:solidFill>
                  <a:srgbClr val="FFFFFF"/>
                </a:solidFill>
                <a:highlight>
                  <a:srgbClr val="5707FD"/>
                </a:highlight>
                <a:latin typeface="Open Sans"/>
                <a:ea typeface="Open Sans"/>
                <a:cs typeface="Open Sans"/>
                <a:sym typeface="Open Sans"/>
              </a:rPr>
              <a:t>? </a:t>
            </a:r>
            <a:endParaRPr sz="1400" b="1" i="0" u="none" strike="noStrike" cap="none" dirty="0">
              <a:solidFill>
                <a:srgbClr val="FFFFFF"/>
              </a:solidFill>
              <a:highlight>
                <a:srgbClr val="5707FD"/>
              </a:highlight>
              <a:latin typeface="Open Sans"/>
              <a:ea typeface="Open Sans"/>
              <a:cs typeface="Open Sans"/>
              <a:sym typeface="Open Sans"/>
            </a:endParaRPr>
          </a:p>
          <a:p>
            <a:pPr marL="0" marR="0" lvl="0" indent="0" algn="l" rtl="0">
              <a:lnSpc>
                <a:spcPct val="100000"/>
              </a:lnSpc>
              <a:spcBef>
                <a:spcPts val="0"/>
              </a:spcBef>
              <a:spcAft>
                <a:spcPts val="0"/>
              </a:spcAft>
              <a:buNone/>
            </a:pPr>
            <a:endParaRPr sz="40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4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lang="es-AR" sz="1400" b="0" i="0" u="none" strike="noStrike" cap="none" dirty="0">
              <a:solidFill>
                <a:srgbClr val="000000"/>
              </a:solidFill>
              <a:latin typeface="Arial"/>
              <a:ea typeface="Arial"/>
              <a:cs typeface="Arial"/>
              <a:sym typeface="Arial"/>
            </a:endParaRPr>
          </a:p>
        </p:txBody>
      </p:sp>
      <p:pic>
        <p:nvPicPr>
          <p:cNvPr id="115" name="Google Shape;115;p18"/>
          <p:cNvPicPr preferRelativeResize="0"/>
          <p:nvPr/>
        </p:nvPicPr>
        <p:blipFill rotWithShape="1">
          <a:blip r:embed="rId4">
            <a:alphaModFix/>
          </a:blip>
          <a:srcRect/>
          <a:stretch/>
        </p:blipFill>
        <p:spPr>
          <a:xfrm>
            <a:off x="616688" y="1683318"/>
            <a:ext cx="5986131" cy="3496427"/>
          </a:xfrm>
          <a:prstGeom prst="rect">
            <a:avLst/>
          </a:prstGeom>
          <a:noFill/>
          <a:ln>
            <a:noFill/>
          </a:ln>
        </p:spPr>
      </p:pic>
      <p:sp>
        <p:nvSpPr>
          <p:cNvPr id="116" name="Google Shape;116;p18"/>
          <p:cNvSpPr txBox="1"/>
          <p:nvPr/>
        </p:nvSpPr>
        <p:spPr>
          <a:xfrm>
            <a:off x="5208485" y="4983324"/>
            <a:ext cx="1315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1400" b="0" i="0" u="none" strike="noStrike" cap="none" dirty="0">
                <a:solidFill>
                  <a:schemeClr val="accent1"/>
                </a:solidFill>
                <a:latin typeface="Arial"/>
                <a:ea typeface="Arial"/>
                <a:cs typeface="Arial"/>
                <a:sym typeface="Arial"/>
              </a:rPr>
              <a:t>@deExcelaR </a:t>
            </a:r>
          </a:p>
        </p:txBody>
      </p:sp>
      <p:pic>
        <p:nvPicPr>
          <p:cNvPr id="117" name="Google Shape;117;p18"/>
          <p:cNvPicPr preferRelativeResize="0"/>
          <p:nvPr/>
        </p:nvPicPr>
        <p:blipFill rotWithShape="1">
          <a:blip r:embed="rId5">
            <a:alphaModFix/>
          </a:blip>
          <a:srcRect r="13292"/>
          <a:stretch/>
        </p:blipFill>
        <p:spPr>
          <a:xfrm>
            <a:off x="7219507" y="2326281"/>
            <a:ext cx="2255880" cy="1476284"/>
          </a:xfrm>
          <a:prstGeom prst="rect">
            <a:avLst/>
          </a:prstGeom>
          <a:noFill/>
          <a:ln>
            <a:noFill/>
          </a:ln>
        </p:spPr>
      </p:pic>
      <p:pic>
        <p:nvPicPr>
          <p:cNvPr id="118" name="Google Shape;118;p18"/>
          <p:cNvPicPr preferRelativeResize="0"/>
          <p:nvPr/>
        </p:nvPicPr>
        <p:blipFill rotWithShape="1">
          <a:blip r:embed="rId6">
            <a:alphaModFix/>
          </a:blip>
          <a:srcRect/>
          <a:stretch/>
        </p:blipFill>
        <p:spPr>
          <a:xfrm>
            <a:off x="9355614" y="3228604"/>
            <a:ext cx="2219698" cy="1685697"/>
          </a:xfrm>
          <a:prstGeom prst="rect">
            <a:avLst/>
          </a:prstGeom>
          <a:noFill/>
          <a:ln>
            <a:noFill/>
          </a:ln>
        </p:spPr>
      </p:pic>
      <p:sp>
        <p:nvSpPr>
          <p:cNvPr id="9" name="CuadroTexto 8">
            <a:extLst>
              <a:ext uri="{FF2B5EF4-FFF2-40B4-BE49-F238E27FC236}">
                <a16:creationId xmlns:a16="http://schemas.microsoft.com/office/drawing/2014/main" id="{DC135EEC-6EFF-00B2-8E53-979EDAE61D00}"/>
              </a:ext>
            </a:extLst>
          </p:cNvPr>
          <p:cNvSpPr txBox="1"/>
          <p:nvPr/>
        </p:nvSpPr>
        <p:spPr>
          <a:xfrm>
            <a:off x="10950755" y="4967663"/>
            <a:ext cx="1593850" cy="307777"/>
          </a:xfrm>
          <a:prstGeom prst="rect">
            <a:avLst/>
          </a:prstGeom>
          <a:noFill/>
        </p:spPr>
        <p:txBody>
          <a:bodyPr wrap="square">
            <a:spAutoFit/>
          </a:bodyPr>
          <a:lstStyle/>
          <a:p>
            <a:pPr marL="0" marR="0" lvl="0" indent="0" algn="l" rtl="0">
              <a:lnSpc>
                <a:spcPct val="100000"/>
              </a:lnSpc>
              <a:spcBef>
                <a:spcPts val="0"/>
              </a:spcBef>
              <a:spcAft>
                <a:spcPts val="0"/>
              </a:spcAft>
              <a:buNone/>
            </a:pPr>
            <a:r>
              <a:rPr lang="es-AR" dirty="0">
                <a:solidFill>
                  <a:schemeClr val="accent1"/>
                </a:solidFill>
              </a:rPr>
              <a:t>@</a:t>
            </a:r>
            <a:r>
              <a:rPr lang="es-AR" sz="1400" b="0" i="0" u="none" strike="noStrike" cap="none" dirty="0">
                <a:solidFill>
                  <a:schemeClr val="accent1"/>
                </a:solidFill>
                <a:latin typeface="Arial"/>
                <a:ea typeface="Arial"/>
                <a:cs typeface="Arial"/>
                <a:sym typeface="Arial"/>
              </a:rPr>
              <a:t>allisonhorst </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pic>
        <p:nvPicPr>
          <p:cNvPr id="123" name="Google Shape;123;p19"/>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124" name="Google Shape;124;p19"/>
          <p:cNvSpPr/>
          <p:nvPr/>
        </p:nvSpPr>
        <p:spPr>
          <a:xfrm>
            <a:off x="365760" y="1638796"/>
            <a:ext cx="11694160" cy="240065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4000" b="1" i="0" u="none" strike="noStrike" cap="none">
                <a:solidFill>
                  <a:srgbClr val="7030A0"/>
                </a:solidFill>
                <a:latin typeface="Arial"/>
                <a:ea typeface="Arial"/>
                <a:cs typeface="Arial"/>
                <a:sym typeface="Arial"/>
              </a:rPr>
              <a:t>RMARKDOWN:</a:t>
            </a:r>
            <a:endParaRPr/>
          </a:p>
          <a:p>
            <a:pPr marL="0" marR="0" lvl="0" indent="0" algn="l" rtl="0">
              <a:lnSpc>
                <a:spcPct val="100000"/>
              </a:lnSpc>
              <a:spcBef>
                <a:spcPts val="0"/>
              </a:spcBef>
              <a:spcAft>
                <a:spcPts val="0"/>
              </a:spcAft>
              <a:buNone/>
            </a:pPr>
            <a:r>
              <a:rPr lang="es-AR" sz="4000" b="1" i="0" u="none" strike="noStrike" cap="none">
                <a:solidFill>
                  <a:srgbClr val="7030A0"/>
                </a:solidFill>
                <a:latin typeface="Arial"/>
                <a:ea typeface="Arial"/>
                <a:cs typeface="Arial"/>
                <a:sym typeface="Arial"/>
              </a:rPr>
              <a:t> </a:t>
            </a:r>
            <a:endParaRPr sz="4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a:solidFill>
                <a:srgbClr val="000000"/>
              </a:solidFill>
              <a:latin typeface="Arial"/>
              <a:ea typeface="Arial"/>
              <a:cs typeface="Arial"/>
              <a:sym typeface="Arial"/>
            </a:endParaRPr>
          </a:p>
        </p:txBody>
      </p:sp>
      <p:sp>
        <p:nvSpPr>
          <p:cNvPr id="125" name="Google Shape;125;p19"/>
          <p:cNvSpPr/>
          <p:nvPr/>
        </p:nvSpPr>
        <p:spPr>
          <a:xfrm>
            <a:off x="2199640" y="3155532"/>
            <a:ext cx="2336800" cy="883920"/>
          </a:xfrm>
          <a:prstGeom prst="roundRect">
            <a:avLst>
              <a:gd name="adj" fmla="val 16667"/>
            </a:avLst>
          </a:prstGeom>
          <a:gradFill>
            <a:gsLst>
              <a:gs pos="0">
                <a:srgbClr val="E494FF"/>
              </a:gs>
              <a:gs pos="50000">
                <a:srgbClr val="ECBCFF"/>
              </a:gs>
              <a:gs pos="100000">
                <a:srgbClr val="F4DEFF"/>
              </a:gs>
            </a:gsLst>
            <a:lin ang="8100000" scaled="0"/>
          </a:gradFill>
          <a:ln w="25400" cap="flat" cmpd="sng">
            <a:solidFill>
              <a:srgbClr val="7030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2400" b="0" i="0" u="none" strike="noStrike" cap="none">
                <a:solidFill>
                  <a:schemeClr val="dk1"/>
                </a:solidFill>
                <a:latin typeface="Arial"/>
                <a:ea typeface="Arial"/>
                <a:cs typeface="Arial"/>
                <a:sym typeface="Arial"/>
              </a:rPr>
              <a:t>Ventajas</a:t>
            </a:r>
            <a:endParaRPr/>
          </a:p>
        </p:txBody>
      </p:sp>
      <p:sp>
        <p:nvSpPr>
          <p:cNvPr id="126" name="Google Shape;126;p19"/>
          <p:cNvSpPr/>
          <p:nvPr/>
        </p:nvSpPr>
        <p:spPr>
          <a:xfrm>
            <a:off x="6096000" y="1955204"/>
            <a:ext cx="4465320" cy="883920"/>
          </a:xfrm>
          <a:prstGeom prst="roundRect">
            <a:avLst>
              <a:gd name="adj" fmla="val 16667"/>
            </a:avLst>
          </a:prstGeom>
          <a:gradFill>
            <a:gsLst>
              <a:gs pos="0">
                <a:srgbClr val="E494FF"/>
              </a:gs>
              <a:gs pos="50000">
                <a:srgbClr val="ECBCFF"/>
              </a:gs>
              <a:gs pos="100000">
                <a:srgbClr val="F4DEFF"/>
              </a:gs>
            </a:gsLst>
            <a:lin ang="8100000" scaled="0"/>
          </a:gradFill>
          <a:ln w="25400" cap="flat" cmpd="sng">
            <a:solidFill>
              <a:srgbClr val="7030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2400" b="0" i="0" u="none" strike="noStrike" cap="none">
                <a:solidFill>
                  <a:schemeClr val="dk1"/>
                </a:solidFill>
                <a:latin typeface="Arial"/>
                <a:ea typeface="Arial"/>
                <a:cs typeface="Arial"/>
                <a:sym typeface="Arial"/>
              </a:rPr>
              <a:t>Documentos Reproducibles </a:t>
            </a:r>
            <a:endParaRPr sz="2400" b="0" i="0" u="none" strike="noStrike" cap="none">
              <a:solidFill>
                <a:schemeClr val="dk1"/>
              </a:solidFill>
              <a:latin typeface="Arial"/>
              <a:ea typeface="Arial"/>
              <a:cs typeface="Arial"/>
              <a:sym typeface="Arial"/>
            </a:endParaRPr>
          </a:p>
        </p:txBody>
      </p:sp>
      <p:sp>
        <p:nvSpPr>
          <p:cNvPr id="127" name="Google Shape;127;p19"/>
          <p:cNvSpPr/>
          <p:nvPr/>
        </p:nvSpPr>
        <p:spPr>
          <a:xfrm>
            <a:off x="6096000" y="3110664"/>
            <a:ext cx="4465320" cy="883920"/>
          </a:xfrm>
          <a:prstGeom prst="roundRect">
            <a:avLst>
              <a:gd name="adj" fmla="val 16667"/>
            </a:avLst>
          </a:prstGeom>
          <a:gradFill>
            <a:gsLst>
              <a:gs pos="0">
                <a:srgbClr val="E494FF"/>
              </a:gs>
              <a:gs pos="50000">
                <a:srgbClr val="ECBCFF"/>
              </a:gs>
              <a:gs pos="100000">
                <a:srgbClr val="F4DEFF"/>
              </a:gs>
            </a:gsLst>
            <a:lin ang="8100000" scaled="0"/>
          </a:gradFill>
          <a:ln w="25400" cap="flat" cmpd="sng">
            <a:solidFill>
              <a:srgbClr val="7030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2400" b="0" i="0" u="none" strike="noStrike" cap="none">
                <a:solidFill>
                  <a:schemeClr val="dk1"/>
                </a:solidFill>
                <a:latin typeface="Arial"/>
                <a:ea typeface="Arial"/>
                <a:cs typeface="Arial"/>
                <a:sym typeface="Arial"/>
              </a:rPr>
              <a:t>Texto, Imágenes, Tablas, </a:t>
            </a:r>
            <a:endParaRPr/>
          </a:p>
          <a:p>
            <a:pPr marL="0" marR="0" lvl="0" indent="0" algn="ctr" rtl="0">
              <a:lnSpc>
                <a:spcPct val="100000"/>
              </a:lnSpc>
              <a:spcBef>
                <a:spcPts val="0"/>
              </a:spcBef>
              <a:spcAft>
                <a:spcPts val="0"/>
              </a:spcAft>
              <a:buNone/>
            </a:pPr>
            <a:r>
              <a:rPr lang="es-AR" sz="2400" b="0" i="0" u="none" strike="noStrike" cap="none">
                <a:solidFill>
                  <a:schemeClr val="dk1"/>
                </a:solidFill>
                <a:latin typeface="Arial"/>
                <a:ea typeface="Arial"/>
                <a:cs typeface="Arial"/>
                <a:sym typeface="Arial"/>
              </a:rPr>
              <a:t>Código de Programación </a:t>
            </a:r>
            <a:endParaRPr sz="2400" b="0" i="0" u="none" strike="noStrike" cap="none">
              <a:solidFill>
                <a:schemeClr val="dk1"/>
              </a:solidFill>
              <a:latin typeface="Arial"/>
              <a:ea typeface="Arial"/>
              <a:cs typeface="Arial"/>
              <a:sym typeface="Arial"/>
            </a:endParaRPr>
          </a:p>
        </p:txBody>
      </p:sp>
      <p:sp>
        <p:nvSpPr>
          <p:cNvPr id="128" name="Google Shape;128;p19"/>
          <p:cNvSpPr/>
          <p:nvPr/>
        </p:nvSpPr>
        <p:spPr>
          <a:xfrm>
            <a:off x="6096000" y="4266124"/>
            <a:ext cx="4465320" cy="883920"/>
          </a:xfrm>
          <a:prstGeom prst="roundRect">
            <a:avLst>
              <a:gd name="adj" fmla="val 16667"/>
            </a:avLst>
          </a:prstGeom>
          <a:gradFill>
            <a:gsLst>
              <a:gs pos="0">
                <a:srgbClr val="E494FF"/>
              </a:gs>
              <a:gs pos="50000">
                <a:srgbClr val="ECBCFF"/>
              </a:gs>
              <a:gs pos="100000">
                <a:srgbClr val="F4DEFF"/>
              </a:gs>
            </a:gsLst>
            <a:lin ang="8100000" scaled="0"/>
          </a:gradFill>
          <a:ln w="25400" cap="flat" cmpd="sng">
            <a:solidFill>
              <a:srgbClr val="7030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2400" b="0" i="0" u="none" strike="noStrike" cap="none">
                <a:solidFill>
                  <a:schemeClr val="dk1"/>
                </a:solidFill>
                <a:latin typeface="Arial"/>
                <a:ea typeface="Arial"/>
                <a:cs typeface="Arial"/>
                <a:sym typeface="Arial"/>
              </a:rPr>
              <a:t>Muchísimas Posibilidades de Formato Final de Documento</a:t>
            </a:r>
            <a:endParaRPr sz="2400" b="0" i="0" u="none" strike="noStrike" cap="none">
              <a:solidFill>
                <a:schemeClr val="dk1"/>
              </a:solidFill>
              <a:latin typeface="Arial"/>
              <a:ea typeface="Arial"/>
              <a:cs typeface="Arial"/>
              <a:sym typeface="Arial"/>
            </a:endParaRPr>
          </a:p>
        </p:txBody>
      </p:sp>
      <p:cxnSp>
        <p:nvCxnSpPr>
          <p:cNvPr id="129" name="Google Shape;129;p19"/>
          <p:cNvCxnSpPr>
            <a:stCxn id="125" idx="3"/>
          </p:cNvCxnSpPr>
          <p:nvPr/>
        </p:nvCxnSpPr>
        <p:spPr>
          <a:xfrm rot="10800000" flipH="1">
            <a:off x="4536440" y="2407992"/>
            <a:ext cx="1559700" cy="1189500"/>
          </a:xfrm>
          <a:prstGeom prst="straightConnector1">
            <a:avLst/>
          </a:prstGeom>
          <a:noFill/>
          <a:ln w="9525" cap="flat" cmpd="sng">
            <a:solidFill>
              <a:srgbClr val="7030A0"/>
            </a:solidFill>
            <a:prstDash val="solid"/>
            <a:round/>
            <a:headEnd type="none" w="sm" len="sm"/>
            <a:tailEnd type="triangle" w="med" len="med"/>
          </a:ln>
        </p:spPr>
      </p:cxnSp>
      <p:cxnSp>
        <p:nvCxnSpPr>
          <p:cNvPr id="130" name="Google Shape;130;p19"/>
          <p:cNvCxnSpPr/>
          <p:nvPr/>
        </p:nvCxnSpPr>
        <p:spPr>
          <a:xfrm>
            <a:off x="4536440" y="3606800"/>
            <a:ext cx="1559560" cy="0"/>
          </a:xfrm>
          <a:prstGeom prst="straightConnector1">
            <a:avLst/>
          </a:prstGeom>
          <a:noFill/>
          <a:ln w="9525" cap="flat" cmpd="sng">
            <a:solidFill>
              <a:srgbClr val="7030A0"/>
            </a:solidFill>
            <a:prstDash val="solid"/>
            <a:round/>
            <a:headEnd type="none" w="sm" len="sm"/>
            <a:tailEnd type="triangle" w="med" len="med"/>
          </a:ln>
        </p:spPr>
      </p:cxnSp>
      <p:cxnSp>
        <p:nvCxnSpPr>
          <p:cNvPr id="131" name="Google Shape;131;p19"/>
          <p:cNvCxnSpPr>
            <a:stCxn id="125" idx="3"/>
          </p:cNvCxnSpPr>
          <p:nvPr/>
        </p:nvCxnSpPr>
        <p:spPr>
          <a:xfrm>
            <a:off x="4536440" y="3597492"/>
            <a:ext cx="1559700" cy="1116600"/>
          </a:xfrm>
          <a:prstGeom prst="straightConnector1">
            <a:avLst/>
          </a:prstGeom>
          <a:noFill/>
          <a:ln w="9525" cap="flat" cmpd="sng">
            <a:solidFill>
              <a:srgbClr val="7030A0"/>
            </a:solidFill>
            <a:prstDash val="solid"/>
            <a:round/>
            <a:headEnd type="none" w="sm" len="sm"/>
            <a:tailEnd type="triangle" w="med" len="med"/>
          </a:ln>
        </p:spPr>
      </p:cxn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pic>
        <p:nvPicPr>
          <p:cNvPr id="136" name="Google Shape;136;p20"/>
          <p:cNvPicPr preferRelativeResize="0"/>
          <p:nvPr/>
        </p:nvPicPr>
        <p:blipFill rotWithShape="1">
          <a:blip r:embed="rId3">
            <a:alphaModFix/>
          </a:blip>
          <a:srcRect/>
          <a:stretch/>
        </p:blipFill>
        <p:spPr>
          <a:xfrm>
            <a:off x="0" y="-56813"/>
            <a:ext cx="12192000" cy="6858000"/>
          </a:xfrm>
          <a:prstGeom prst="rect">
            <a:avLst/>
          </a:prstGeom>
          <a:noFill/>
          <a:ln>
            <a:noFill/>
          </a:ln>
        </p:spPr>
      </p:pic>
      <p:sp>
        <p:nvSpPr>
          <p:cNvPr id="137" name="Google Shape;137;p20"/>
          <p:cNvSpPr/>
          <p:nvPr/>
        </p:nvSpPr>
        <p:spPr>
          <a:xfrm>
            <a:off x="365760" y="1638796"/>
            <a:ext cx="11755120" cy="236988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4000" b="1" i="0" u="none" strike="noStrike" cap="none" dirty="0">
                <a:solidFill>
                  <a:srgbClr val="7030A0"/>
                </a:solidFill>
                <a:latin typeface="Arial"/>
                <a:ea typeface="Arial"/>
                <a:cs typeface="Arial"/>
                <a:sym typeface="Arial"/>
              </a:rPr>
              <a:t>RMARKDOWN – ¿Qué tengo que instalar?</a:t>
            </a:r>
            <a:endParaRPr sz="4000" b="1" i="0" u="none" strike="noStrike" cap="none" dirty="0">
              <a:solidFill>
                <a:srgbClr val="7030A0"/>
              </a:solidFill>
              <a:latin typeface="Arial"/>
              <a:ea typeface="Arial"/>
              <a:cs typeface="Arial"/>
              <a:sym typeface="Arial"/>
            </a:endParaRPr>
          </a:p>
          <a:p>
            <a:pPr marL="0" marR="0" lvl="0" indent="0" algn="l" rtl="0">
              <a:lnSpc>
                <a:spcPct val="100000"/>
              </a:lnSpc>
              <a:spcBef>
                <a:spcPts val="0"/>
              </a:spcBef>
              <a:spcAft>
                <a:spcPts val="0"/>
              </a:spcAft>
              <a:buNone/>
            </a:pPr>
            <a:endParaRPr sz="32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r>
              <a:rPr lang="es-AR" sz="1400" b="0" i="0" u="none" strike="noStrike" cap="none" dirty="0">
                <a:solidFill>
                  <a:srgbClr val="000000"/>
                </a:solidFill>
                <a:latin typeface="Arial"/>
                <a:ea typeface="Arial"/>
                <a:cs typeface="Arial"/>
                <a:sym typeface="Arial"/>
              </a:rPr>
              <a:t>			        	</a:t>
            </a:r>
            <a:r>
              <a:rPr lang="es-AR" sz="2000" b="0" i="0" u="sng" strike="noStrike" cap="none" dirty="0">
                <a:solidFill>
                  <a:srgbClr val="000000"/>
                </a:solidFill>
                <a:latin typeface="Arial"/>
                <a:ea typeface="Arial"/>
                <a:cs typeface="Arial"/>
                <a:sym typeface="Arial"/>
                <a:hlinkClick r:id="rId4">
                  <a:extLst>
                    <a:ext uri="{A12FA001-AC4F-418D-AE19-62706E023703}">
                      <ahyp:hlinkClr xmlns:ahyp="http://schemas.microsoft.com/office/drawing/2018/hyperlinkcolor" xmlns="" val="tx"/>
                    </a:ext>
                  </a:extLst>
                </a:hlinkClick>
              </a:rPr>
              <a:t>Tutorial para descargar e instalar R y </a:t>
            </a:r>
            <a:r>
              <a:rPr lang="es-AR" sz="2000" b="0" i="0" u="sng" strike="noStrike" cap="none" dirty="0" err="1">
                <a:solidFill>
                  <a:srgbClr val="000000"/>
                </a:solidFill>
                <a:latin typeface="Arial"/>
                <a:ea typeface="Arial"/>
                <a:cs typeface="Arial"/>
                <a:sym typeface="Arial"/>
                <a:hlinkClick r:id="rId4">
                  <a:extLst>
                    <a:ext uri="{A12FA001-AC4F-418D-AE19-62706E023703}">
                      <ahyp:hlinkClr xmlns:ahyp="http://schemas.microsoft.com/office/drawing/2018/hyperlinkcolor" xmlns="" val="tx"/>
                    </a:ext>
                  </a:extLst>
                </a:hlinkClick>
              </a:rPr>
              <a:t>Rstudio</a:t>
            </a:r>
            <a:r>
              <a:rPr lang="es-AR" sz="2000" b="0" i="0" u="sng" strike="noStrike" cap="none" dirty="0">
                <a:solidFill>
                  <a:srgbClr val="000000"/>
                </a:solidFill>
                <a:latin typeface="Arial"/>
                <a:ea typeface="Arial"/>
                <a:cs typeface="Arial"/>
                <a:sym typeface="Arial"/>
                <a:hlinkClick r:id="rId4">
                  <a:extLst>
                    <a:ext uri="{A12FA001-AC4F-418D-AE19-62706E023703}">
                      <ahyp:hlinkClr xmlns:ahyp="http://schemas.microsoft.com/office/drawing/2018/hyperlinkcolor" xmlns="" val="tx"/>
                    </a:ext>
                  </a:extLst>
                </a:hlinkClick>
              </a:rPr>
              <a:t> </a:t>
            </a:r>
            <a:endParaRPr sz="2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p:txBody>
      </p:sp>
      <p:sp>
        <p:nvSpPr>
          <p:cNvPr id="138" name="Google Shape;138;p20"/>
          <p:cNvSpPr/>
          <p:nvPr/>
        </p:nvSpPr>
        <p:spPr>
          <a:xfrm>
            <a:off x="132079" y="2376249"/>
            <a:ext cx="3477895" cy="965200"/>
          </a:xfrm>
          <a:prstGeom prst="flowChartPredefinedProcess">
            <a:avLst/>
          </a:prstGeom>
          <a:gradFill>
            <a:gsLst>
              <a:gs pos="0">
                <a:srgbClr val="F5F7FC"/>
              </a:gs>
              <a:gs pos="74000">
                <a:srgbClr val="A9BEE4"/>
              </a:gs>
              <a:gs pos="83000">
                <a:srgbClr val="A9BEE4"/>
              </a:gs>
              <a:gs pos="100000">
                <a:srgbClr val="C5D3ED"/>
              </a:gs>
            </a:gsLst>
            <a:lin ang="5400000" scaled="0"/>
          </a:gradFill>
          <a:ln w="25400" cap="flat" cmpd="sng">
            <a:solidFill>
              <a:srgbClr val="46409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1400" b="1" i="0" u="none" strike="noStrike" cap="none">
                <a:solidFill>
                  <a:srgbClr val="002060"/>
                </a:solidFill>
                <a:latin typeface="Arial"/>
                <a:ea typeface="Arial"/>
                <a:cs typeface="Arial"/>
                <a:sym typeface="Arial"/>
              </a:rPr>
              <a:t>Instalar</a:t>
            </a:r>
            <a:endParaRPr/>
          </a:p>
          <a:p>
            <a:pPr marL="0" marR="0" lvl="0" indent="0" algn="ctr" rtl="0">
              <a:lnSpc>
                <a:spcPct val="100000"/>
              </a:lnSpc>
              <a:spcBef>
                <a:spcPts val="0"/>
              </a:spcBef>
              <a:spcAft>
                <a:spcPts val="0"/>
              </a:spcAft>
              <a:buNone/>
            </a:pPr>
            <a:r>
              <a:rPr lang="es-AR" sz="1400" b="1" i="0" u="none" strike="noStrike" cap="none">
                <a:solidFill>
                  <a:srgbClr val="002060"/>
                </a:solidFill>
                <a:latin typeface="Arial"/>
                <a:ea typeface="Arial"/>
                <a:cs typeface="Arial"/>
                <a:sym typeface="Arial"/>
              </a:rPr>
              <a:t> R y Rstudio</a:t>
            </a:r>
            <a:endParaRPr sz="1400" b="1" i="0" u="none" strike="noStrike" cap="none">
              <a:solidFill>
                <a:srgbClr val="002060"/>
              </a:solidFill>
              <a:latin typeface="Arial"/>
              <a:ea typeface="Arial"/>
              <a:cs typeface="Arial"/>
              <a:sym typeface="Arial"/>
            </a:endParaRPr>
          </a:p>
        </p:txBody>
      </p:sp>
      <p:sp>
        <p:nvSpPr>
          <p:cNvPr id="139" name="Google Shape;139;p20"/>
          <p:cNvSpPr/>
          <p:nvPr/>
        </p:nvSpPr>
        <p:spPr>
          <a:xfrm>
            <a:off x="3843655" y="3341449"/>
            <a:ext cx="3825240" cy="965200"/>
          </a:xfrm>
          <a:prstGeom prst="flowChartPredefinedProcess">
            <a:avLst/>
          </a:prstGeom>
          <a:gradFill>
            <a:gsLst>
              <a:gs pos="0">
                <a:srgbClr val="F5F7FC"/>
              </a:gs>
              <a:gs pos="74000">
                <a:srgbClr val="A9BEE4"/>
              </a:gs>
              <a:gs pos="83000">
                <a:srgbClr val="A9BEE4"/>
              </a:gs>
              <a:gs pos="100000">
                <a:srgbClr val="C5D3ED"/>
              </a:gs>
            </a:gsLst>
            <a:lin ang="5400000" scaled="0"/>
          </a:gradFill>
          <a:ln w="25400" cap="flat" cmpd="sng">
            <a:solidFill>
              <a:srgbClr val="46409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1400" b="1" i="0" u="none" strike="noStrike" cap="none">
                <a:solidFill>
                  <a:srgbClr val="002060"/>
                </a:solidFill>
                <a:latin typeface="Arial"/>
                <a:ea typeface="Arial"/>
                <a:cs typeface="Arial"/>
                <a:sym typeface="Arial"/>
              </a:rPr>
              <a:t>Instalar paquete:</a:t>
            </a:r>
            <a:endParaRPr/>
          </a:p>
          <a:p>
            <a:pPr marL="0" marR="0" lvl="0" indent="0" algn="ctr" rtl="0">
              <a:lnSpc>
                <a:spcPct val="100000"/>
              </a:lnSpc>
              <a:spcBef>
                <a:spcPts val="0"/>
              </a:spcBef>
              <a:spcAft>
                <a:spcPts val="0"/>
              </a:spcAft>
              <a:buNone/>
            </a:pPr>
            <a:r>
              <a:rPr lang="es-AR" sz="1400" b="1" i="0" u="none" strike="noStrike" cap="none">
                <a:solidFill>
                  <a:srgbClr val="002060"/>
                </a:solidFill>
                <a:latin typeface="Arial"/>
                <a:ea typeface="Arial"/>
                <a:cs typeface="Arial"/>
                <a:sym typeface="Arial"/>
              </a:rPr>
              <a:t>Install.packages( “rmarkdown”)</a:t>
            </a:r>
            <a:endParaRPr sz="1400" b="1" i="0" u="none" strike="noStrike" cap="none">
              <a:solidFill>
                <a:srgbClr val="002060"/>
              </a:solidFill>
              <a:latin typeface="Arial"/>
              <a:ea typeface="Arial"/>
              <a:cs typeface="Arial"/>
              <a:sym typeface="Arial"/>
            </a:endParaRPr>
          </a:p>
        </p:txBody>
      </p:sp>
      <p:sp>
        <p:nvSpPr>
          <p:cNvPr id="140" name="Google Shape;140;p20"/>
          <p:cNvSpPr/>
          <p:nvPr/>
        </p:nvSpPr>
        <p:spPr>
          <a:xfrm>
            <a:off x="7980600" y="4261678"/>
            <a:ext cx="3697050" cy="965200"/>
          </a:xfrm>
          <a:prstGeom prst="flowChartPredefinedProcess">
            <a:avLst/>
          </a:prstGeom>
          <a:gradFill>
            <a:gsLst>
              <a:gs pos="0">
                <a:srgbClr val="F5F7FC"/>
              </a:gs>
              <a:gs pos="95000">
                <a:srgbClr val="A9BEE4"/>
              </a:gs>
              <a:gs pos="100000">
                <a:srgbClr val="A9BEE4"/>
              </a:gs>
            </a:gsLst>
            <a:lin ang="5400000" scaled="0"/>
          </a:gradFill>
          <a:ln w="25400" cap="flat" cmpd="sng">
            <a:solidFill>
              <a:srgbClr val="464090"/>
            </a:solidFill>
            <a:prstDash val="dash"/>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s-AR" sz="1400" b="1" i="0" u="none" strike="noStrike" cap="none" dirty="0">
                <a:solidFill>
                  <a:srgbClr val="464090"/>
                </a:solidFill>
                <a:latin typeface="Arial"/>
                <a:ea typeface="Arial"/>
                <a:cs typeface="Arial"/>
                <a:sym typeface="Arial"/>
              </a:rPr>
              <a:t>Instalar paquetes:</a:t>
            </a:r>
            <a:endParaRPr dirty="0"/>
          </a:p>
          <a:p>
            <a:pPr marL="0" marR="0" lvl="0" indent="0" algn="ctr" rtl="0">
              <a:lnSpc>
                <a:spcPct val="100000"/>
              </a:lnSpc>
              <a:spcBef>
                <a:spcPts val="0"/>
              </a:spcBef>
              <a:spcAft>
                <a:spcPts val="0"/>
              </a:spcAft>
              <a:buNone/>
            </a:pPr>
            <a:r>
              <a:rPr lang="es-AR" sz="1400" b="1" i="0" u="none" strike="noStrike" cap="none" dirty="0" err="1">
                <a:solidFill>
                  <a:srgbClr val="464090"/>
                </a:solidFill>
                <a:latin typeface="Arial"/>
                <a:ea typeface="Arial"/>
                <a:cs typeface="Arial"/>
                <a:sym typeface="Arial"/>
              </a:rPr>
              <a:t>install.packages</a:t>
            </a:r>
            <a:r>
              <a:rPr lang="es-AR" sz="1400" b="1" i="0" u="none" strike="noStrike" cap="none" dirty="0">
                <a:solidFill>
                  <a:srgbClr val="464090"/>
                </a:solidFill>
                <a:latin typeface="Arial"/>
                <a:ea typeface="Arial"/>
                <a:cs typeface="Arial"/>
                <a:sym typeface="Arial"/>
              </a:rPr>
              <a:t>( “</a:t>
            </a:r>
            <a:r>
              <a:rPr lang="es-AR" sz="1400" b="1" i="0" u="none" strike="noStrike" cap="none" dirty="0" err="1">
                <a:solidFill>
                  <a:srgbClr val="464090"/>
                </a:solidFill>
                <a:latin typeface="Arial"/>
                <a:ea typeface="Arial"/>
                <a:cs typeface="Arial"/>
                <a:sym typeface="Arial"/>
              </a:rPr>
              <a:t>tidyverse</a:t>
            </a:r>
            <a:r>
              <a:rPr lang="es-AR" sz="1400" b="1" i="0" u="none" strike="noStrike" cap="none" dirty="0">
                <a:solidFill>
                  <a:srgbClr val="464090"/>
                </a:solidFill>
                <a:latin typeface="Arial"/>
                <a:ea typeface="Arial"/>
                <a:cs typeface="Arial"/>
                <a:sym typeface="Arial"/>
              </a:rPr>
              <a:t>”,</a:t>
            </a:r>
            <a:endParaRPr dirty="0"/>
          </a:p>
          <a:p>
            <a:pPr marL="0" marR="0" lvl="0" indent="0" algn="ctr" rtl="0">
              <a:lnSpc>
                <a:spcPct val="100000"/>
              </a:lnSpc>
              <a:spcBef>
                <a:spcPts val="0"/>
              </a:spcBef>
              <a:spcAft>
                <a:spcPts val="0"/>
              </a:spcAft>
              <a:buNone/>
            </a:pPr>
            <a:r>
              <a:rPr lang="es-AR" sz="1400" b="1" i="0" u="none" strike="noStrike" cap="none" dirty="0">
                <a:solidFill>
                  <a:srgbClr val="464090"/>
                </a:solidFill>
                <a:latin typeface="Arial"/>
                <a:ea typeface="Arial"/>
                <a:cs typeface="Arial"/>
                <a:sym typeface="Arial"/>
              </a:rPr>
              <a:t>“</a:t>
            </a:r>
            <a:r>
              <a:rPr lang="es-AR" sz="1400" b="1" i="0" u="none" strike="noStrike" cap="none" dirty="0" err="1">
                <a:solidFill>
                  <a:srgbClr val="464090"/>
                </a:solidFill>
                <a:latin typeface="Arial"/>
                <a:ea typeface="Arial"/>
                <a:cs typeface="Arial"/>
                <a:sym typeface="Arial"/>
              </a:rPr>
              <a:t>kableExtra</a:t>
            </a:r>
            <a:r>
              <a:rPr lang="es-AR" sz="1400" b="1" i="0" u="none" strike="noStrike" cap="none" dirty="0">
                <a:solidFill>
                  <a:srgbClr val="464090"/>
                </a:solidFill>
                <a:latin typeface="Arial"/>
                <a:ea typeface="Arial"/>
                <a:cs typeface="Arial"/>
                <a:sym typeface="Arial"/>
              </a:rPr>
              <a:t>”)</a:t>
            </a:r>
            <a:endParaRPr sz="1400" b="1" i="0" u="none" strike="noStrike" cap="none" dirty="0">
              <a:solidFill>
                <a:srgbClr val="464090"/>
              </a:solidFill>
              <a:latin typeface="Arial"/>
              <a:ea typeface="Arial"/>
              <a:cs typeface="Arial"/>
              <a:sym typeface="Arial"/>
            </a:endParaRPr>
          </a:p>
        </p:txBody>
      </p:sp>
      <p:sp>
        <p:nvSpPr>
          <p:cNvPr id="141" name="Google Shape;141;p20"/>
          <p:cNvSpPr txBox="1"/>
          <p:nvPr/>
        </p:nvSpPr>
        <p:spPr>
          <a:xfrm>
            <a:off x="6304240" y="4569478"/>
            <a:ext cx="1092200"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1400" b="1" i="1" u="none" strike="noStrike" cap="none" dirty="0">
                <a:solidFill>
                  <a:srgbClr val="464090"/>
                </a:solidFill>
                <a:latin typeface="Arial"/>
                <a:ea typeface="Arial"/>
                <a:cs typeface="Arial"/>
                <a:sym typeface="Arial"/>
              </a:rPr>
              <a:t>Opciona</a:t>
            </a:r>
            <a:r>
              <a:rPr lang="es-AR" sz="1400" b="1" i="1" u="none" strike="noStrike" cap="none" dirty="0">
                <a:solidFill>
                  <a:srgbClr val="000000"/>
                </a:solidFill>
                <a:latin typeface="Arial"/>
                <a:ea typeface="Arial"/>
                <a:cs typeface="Arial"/>
                <a:sym typeface="Arial"/>
              </a:rPr>
              <a:t>l</a:t>
            </a:r>
            <a:endParaRPr sz="1400" b="1" i="1" u="none" strike="noStrike" cap="none" dirty="0">
              <a:solidFill>
                <a:srgbClr val="000000"/>
              </a:solidFill>
              <a:latin typeface="Arial"/>
              <a:ea typeface="Arial"/>
              <a:cs typeface="Arial"/>
              <a:sym typeface="Arial"/>
            </a:endParaRPr>
          </a:p>
        </p:txBody>
      </p:sp>
      <p:cxnSp>
        <p:nvCxnSpPr>
          <p:cNvPr id="142" name="Google Shape;142;p20"/>
          <p:cNvCxnSpPr/>
          <p:nvPr/>
        </p:nvCxnSpPr>
        <p:spPr>
          <a:xfrm>
            <a:off x="1914525" y="3372187"/>
            <a:ext cx="1929130" cy="518994"/>
          </a:xfrm>
          <a:prstGeom prst="bentConnector3">
            <a:avLst>
              <a:gd name="adj1" fmla="val -362"/>
            </a:avLst>
          </a:prstGeom>
          <a:noFill/>
          <a:ln w="9525" cap="flat" cmpd="sng">
            <a:solidFill>
              <a:srgbClr val="464090"/>
            </a:solidFill>
            <a:prstDash val="solid"/>
            <a:round/>
            <a:headEnd type="none" w="sm" len="sm"/>
            <a:tailEnd type="triangle" w="med" len="med"/>
          </a:ln>
        </p:spPr>
      </p:cxnSp>
      <p:cxnSp>
        <p:nvCxnSpPr>
          <p:cNvPr id="143" name="Google Shape;143;p20"/>
          <p:cNvCxnSpPr/>
          <p:nvPr/>
        </p:nvCxnSpPr>
        <p:spPr>
          <a:xfrm>
            <a:off x="5756275" y="4306650"/>
            <a:ext cx="2224327" cy="570607"/>
          </a:xfrm>
          <a:prstGeom prst="bentConnector3">
            <a:avLst>
              <a:gd name="adj1" fmla="val -101"/>
            </a:avLst>
          </a:prstGeom>
          <a:noFill/>
          <a:ln w="9525" cap="flat" cmpd="sng">
            <a:solidFill>
              <a:srgbClr val="3E6EC2"/>
            </a:solidFill>
            <a:prstDash val="dash"/>
            <a:round/>
            <a:headEnd type="none" w="sm" len="sm"/>
            <a:tailEnd type="triangle" w="med" len="med"/>
          </a:ln>
        </p:spPr>
      </p:cxn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148" name="Google Shape;148;p21"/>
          <p:cNvPicPr preferRelativeResize="0"/>
          <p:nvPr/>
        </p:nvPicPr>
        <p:blipFill rotWithShape="1">
          <a:blip r:embed="rId3">
            <a:alphaModFix/>
          </a:blip>
          <a:srcRect/>
          <a:stretch/>
        </p:blipFill>
        <p:spPr>
          <a:xfrm>
            <a:off x="0" y="0"/>
            <a:ext cx="12192000" cy="6858000"/>
          </a:xfrm>
          <a:prstGeom prst="rect">
            <a:avLst/>
          </a:prstGeom>
          <a:noFill/>
          <a:ln>
            <a:noFill/>
          </a:ln>
        </p:spPr>
      </p:pic>
      <p:pic>
        <p:nvPicPr>
          <p:cNvPr id="150" name="Google Shape;150;p21"/>
          <p:cNvPicPr preferRelativeResize="0"/>
          <p:nvPr/>
        </p:nvPicPr>
        <p:blipFill rotWithShape="1">
          <a:blip r:embed="rId4">
            <a:alphaModFix/>
          </a:blip>
          <a:srcRect/>
          <a:stretch/>
        </p:blipFill>
        <p:spPr>
          <a:xfrm>
            <a:off x="-85725" y="1704975"/>
            <a:ext cx="4191001" cy="4905375"/>
          </a:xfrm>
          <a:prstGeom prst="rect">
            <a:avLst/>
          </a:prstGeom>
          <a:noFill/>
          <a:ln>
            <a:noFill/>
          </a:ln>
        </p:spPr>
      </p:pic>
      <p:sp>
        <p:nvSpPr>
          <p:cNvPr id="149" name="Google Shape;149;p21"/>
          <p:cNvSpPr/>
          <p:nvPr/>
        </p:nvSpPr>
        <p:spPr>
          <a:xfrm>
            <a:off x="381000" y="1809750"/>
            <a:ext cx="11678920" cy="547838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AR" sz="4000" b="1" i="0" u="none" strike="noStrike" cap="none" dirty="0">
                <a:solidFill>
                  <a:srgbClr val="7030A0"/>
                </a:solidFill>
                <a:latin typeface="Arial"/>
                <a:ea typeface="Arial"/>
                <a:cs typeface="Arial"/>
                <a:sym typeface="Arial"/>
              </a:rPr>
              <a:t>RMARKDOWN  ¿Cómo se ve un </a:t>
            </a:r>
            <a:r>
              <a:rPr lang="es-AR" sz="4000" b="1" i="0" u="none" strike="noStrike" cap="none" dirty="0" err="1">
                <a:solidFill>
                  <a:srgbClr val="7030A0"/>
                </a:solidFill>
                <a:latin typeface="Arial"/>
                <a:ea typeface="Arial"/>
                <a:cs typeface="Arial"/>
                <a:sym typeface="Arial"/>
              </a:rPr>
              <a:t>archivo.rmd</a:t>
            </a:r>
            <a:r>
              <a:rPr lang="es-AR" sz="4000" b="1" i="0" u="none" strike="noStrike" cap="none" dirty="0">
                <a:solidFill>
                  <a:srgbClr val="7030A0"/>
                </a:solidFill>
                <a:latin typeface="Arial"/>
                <a:ea typeface="Arial"/>
                <a:cs typeface="Arial"/>
                <a:sym typeface="Arial"/>
              </a:rPr>
              <a:t>?</a:t>
            </a:r>
            <a:endParaRPr dirty="0"/>
          </a:p>
          <a:p>
            <a:pPr marL="0" marR="0" lvl="0" indent="0" algn="l" rtl="0">
              <a:lnSpc>
                <a:spcPct val="100000"/>
              </a:lnSpc>
              <a:spcBef>
                <a:spcPts val="0"/>
              </a:spcBef>
              <a:spcAft>
                <a:spcPts val="0"/>
              </a:spcAft>
              <a:buNone/>
            </a:pPr>
            <a:r>
              <a:rPr lang="es-AR" sz="2800" b="1" i="0" u="none" strike="noStrike" cap="none" dirty="0">
                <a:solidFill>
                  <a:srgbClr val="7030A0"/>
                </a:solidFill>
                <a:latin typeface="Arial"/>
                <a:ea typeface="Arial"/>
                <a:cs typeface="Arial"/>
                <a:sym typeface="Arial"/>
              </a:rPr>
              <a:t>				   </a:t>
            </a:r>
            <a:r>
              <a:rPr lang="es-AR" sz="2800" u="none" strike="noStrike" cap="none" dirty="0">
                <a:solidFill>
                  <a:srgbClr val="4D4D4D"/>
                </a:solidFill>
                <a:latin typeface="Arial"/>
                <a:ea typeface="Arial"/>
                <a:cs typeface="Arial"/>
                <a:sym typeface="Arial"/>
              </a:rPr>
              <a:t>- HTML</a:t>
            </a:r>
            <a:endParaRPr dirty="0">
              <a:solidFill>
                <a:srgbClr val="4D4D4D"/>
              </a:solidFill>
            </a:endParaRPr>
          </a:p>
          <a:p>
            <a:pPr marL="0" marR="0" lvl="0" indent="0" algn="l" rtl="0">
              <a:lnSpc>
                <a:spcPct val="100000"/>
              </a:lnSpc>
              <a:spcBef>
                <a:spcPts val="0"/>
              </a:spcBef>
              <a:spcAft>
                <a:spcPts val="0"/>
              </a:spcAft>
              <a:buNone/>
            </a:pPr>
            <a:r>
              <a:rPr lang="es-AR" sz="2800" u="none" strike="noStrike" cap="none" dirty="0">
                <a:solidFill>
                  <a:srgbClr val="4D4D4D"/>
                </a:solidFill>
                <a:latin typeface="Arial"/>
                <a:ea typeface="Arial"/>
                <a:cs typeface="Arial"/>
                <a:sym typeface="Arial"/>
              </a:rPr>
              <a:t>				   - PDF</a:t>
            </a:r>
            <a:endParaRPr dirty="0">
              <a:solidFill>
                <a:srgbClr val="4D4D4D"/>
              </a:solidFill>
            </a:endParaRPr>
          </a:p>
          <a:p>
            <a:pPr marL="0" marR="0" lvl="0" indent="0" algn="l" rtl="0">
              <a:lnSpc>
                <a:spcPct val="100000"/>
              </a:lnSpc>
              <a:spcBef>
                <a:spcPts val="0"/>
              </a:spcBef>
              <a:spcAft>
                <a:spcPts val="0"/>
              </a:spcAft>
              <a:buNone/>
            </a:pPr>
            <a:r>
              <a:rPr lang="es-AR" sz="2800" u="none" strike="noStrike" cap="none" dirty="0">
                <a:solidFill>
                  <a:srgbClr val="4D4D4D"/>
                </a:solidFill>
                <a:latin typeface="Arial"/>
                <a:ea typeface="Arial"/>
                <a:cs typeface="Arial"/>
                <a:sym typeface="Arial"/>
              </a:rPr>
              <a:t>				   - DOC</a:t>
            </a:r>
            <a:endParaRPr dirty="0">
              <a:solidFill>
                <a:srgbClr val="4D4D4D"/>
              </a:solidFill>
            </a:endParaRPr>
          </a:p>
          <a:p>
            <a:pPr marL="0" marR="0" lvl="0" indent="0" algn="l" rtl="0">
              <a:lnSpc>
                <a:spcPct val="100000"/>
              </a:lnSpc>
              <a:spcBef>
                <a:spcPts val="0"/>
              </a:spcBef>
              <a:spcAft>
                <a:spcPts val="0"/>
              </a:spcAft>
              <a:buNone/>
            </a:pPr>
            <a:r>
              <a:rPr lang="es-AR" sz="2800" u="none" strike="noStrike" cap="none" dirty="0">
                <a:solidFill>
                  <a:srgbClr val="4D4D4D"/>
                </a:solidFill>
                <a:latin typeface="Arial"/>
                <a:ea typeface="Arial"/>
                <a:cs typeface="Arial"/>
                <a:sym typeface="Arial"/>
              </a:rPr>
              <a:t>				   - Documentos Interactivos</a:t>
            </a:r>
            <a:endParaRPr dirty="0">
              <a:solidFill>
                <a:srgbClr val="4D4D4D"/>
              </a:solidFill>
            </a:endParaRPr>
          </a:p>
          <a:p>
            <a:pPr marL="0" marR="0" lvl="0" indent="0" algn="l" rtl="0">
              <a:lnSpc>
                <a:spcPct val="100000"/>
              </a:lnSpc>
              <a:spcBef>
                <a:spcPts val="0"/>
              </a:spcBef>
              <a:spcAft>
                <a:spcPts val="0"/>
              </a:spcAft>
              <a:buNone/>
            </a:pPr>
            <a:r>
              <a:rPr lang="es-AR" sz="2800" u="none" strike="noStrike" cap="none" dirty="0">
                <a:solidFill>
                  <a:srgbClr val="4D4D4D"/>
                </a:solidFill>
                <a:latin typeface="Arial"/>
                <a:ea typeface="Arial"/>
                <a:cs typeface="Arial"/>
                <a:sym typeface="Arial"/>
              </a:rPr>
              <a:t>				   - </a:t>
            </a:r>
            <a:r>
              <a:rPr lang="es-AR" sz="2800" u="none" strike="noStrike" cap="none" dirty="0" err="1">
                <a:solidFill>
                  <a:srgbClr val="4D4D4D"/>
                </a:solidFill>
                <a:latin typeface="Arial"/>
                <a:ea typeface="Arial"/>
                <a:cs typeface="Arial"/>
                <a:sym typeface="Arial"/>
              </a:rPr>
              <a:t>Websites</a:t>
            </a:r>
            <a:endParaRPr sz="2800" u="none" strike="noStrike" cap="none" dirty="0">
              <a:solidFill>
                <a:srgbClr val="4D4D4D"/>
              </a:solidFill>
              <a:latin typeface="Arial"/>
              <a:ea typeface="Arial"/>
              <a:cs typeface="Arial"/>
              <a:sym typeface="Arial"/>
            </a:endParaRPr>
          </a:p>
          <a:p>
            <a:pPr marL="0" marR="0" lvl="0" indent="0" algn="l" rtl="0">
              <a:lnSpc>
                <a:spcPct val="100000"/>
              </a:lnSpc>
              <a:spcBef>
                <a:spcPts val="0"/>
              </a:spcBef>
              <a:spcAft>
                <a:spcPts val="0"/>
              </a:spcAft>
              <a:buNone/>
            </a:pPr>
            <a:r>
              <a:rPr lang="es-AR" sz="2800" u="none" strike="noStrike" cap="none" dirty="0">
                <a:solidFill>
                  <a:srgbClr val="4D4D4D"/>
                </a:solidFill>
                <a:latin typeface="Arial"/>
                <a:ea typeface="Arial"/>
                <a:cs typeface="Arial"/>
                <a:sym typeface="Arial"/>
              </a:rPr>
              <a:t>				   - Libros</a:t>
            </a:r>
            <a:endParaRPr dirty="0">
              <a:solidFill>
                <a:srgbClr val="4D4D4D"/>
              </a:solidFill>
            </a:endParaRPr>
          </a:p>
          <a:p>
            <a:pPr marL="0" marR="0" lvl="0" indent="0" algn="l" rtl="0">
              <a:lnSpc>
                <a:spcPct val="100000"/>
              </a:lnSpc>
              <a:spcBef>
                <a:spcPts val="0"/>
              </a:spcBef>
              <a:spcAft>
                <a:spcPts val="0"/>
              </a:spcAft>
              <a:buNone/>
            </a:pPr>
            <a:r>
              <a:rPr lang="es-AR" sz="2800" u="none" strike="noStrike" cap="none" dirty="0">
                <a:solidFill>
                  <a:srgbClr val="4D4D4D"/>
                </a:solidFill>
                <a:latin typeface="Arial"/>
                <a:ea typeface="Arial"/>
                <a:cs typeface="Arial"/>
                <a:sym typeface="Arial"/>
              </a:rPr>
              <a:t>				   - Paneles (</a:t>
            </a:r>
            <a:r>
              <a:rPr lang="es-AR" sz="2800" u="none" strike="noStrike" cap="none" dirty="0" err="1">
                <a:solidFill>
                  <a:srgbClr val="4D4D4D"/>
                </a:solidFill>
                <a:latin typeface="Arial"/>
                <a:ea typeface="Arial"/>
                <a:cs typeface="Arial"/>
                <a:sym typeface="Arial"/>
              </a:rPr>
              <a:t>Dashboards</a:t>
            </a:r>
            <a:r>
              <a:rPr lang="es-AR" sz="2800" u="none" strike="noStrike" cap="none" dirty="0">
                <a:solidFill>
                  <a:srgbClr val="4D4D4D"/>
                </a:solidFill>
                <a:latin typeface="Arial"/>
                <a:ea typeface="Arial"/>
                <a:cs typeface="Arial"/>
                <a:sym typeface="Arial"/>
              </a:rPr>
              <a:t>)  y más…</a:t>
            </a:r>
            <a:endParaRPr dirty="0">
              <a:solidFill>
                <a:srgbClr val="4D4D4D"/>
              </a:solidFill>
            </a:endParaRPr>
          </a:p>
          <a:p>
            <a:pPr marL="0" marR="0" lvl="0" indent="0" algn="l" rtl="0">
              <a:lnSpc>
                <a:spcPct val="100000"/>
              </a:lnSpc>
              <a:spcBef>
                <a:spcPts val="0"/>
              </a:spcBef>
              <a:spcAft>
                <a:spcPts val="0"/>
              </a:spcAft>
              <a:buNone/>
            </a:pPr>
            <a:endParaRPr sz="4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None/>
            </a:pPr>
            <a:endParaRPr sz="1400" b="0"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TotalTime>
  <Words>831</Words>
  <Application>Microsoft Office PowerPoint</Application>
  <PresentationFormat>Widescreen</PresentationFormat>
  <Paragraphs>148</Paragraphs>
  <Slides>18</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Architects Daughter</vt:lpstr>
      <vt:lpstr>Arial</vt:lpstr>
      <vt:lpstr>Brush Script MT</vt:lpstr>
      <vt:lpstr>Courgette</vt:lpstr>
      <vt:lpstr>Open Sans</vt:lpstr>
      <vt:lpstr>Calibri</vt:lpstr>
      <vt:lpstr>Tema de 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Casa</dc:creator>
  <cp:lastModifiedBy>M-C</cp:lastModifiedBy>
  <cp:revision>16</cp:revision>
  <dcterms:created xsi:type="dcterms:W3CDTF">2022-04-26T13:36:06Z</dcterms:created>
  <dcterms:modified xsi:type="dcterms:W3CDTF">2022-07-04T01:00:14Z</dcterms:modified>
</cp:coreProperties>
</file>